
<file path=[Content_Types].xml><?xml version="1.0" encoding="utf-8"?>
<Types xmlns="http://schemas.openxmlformats.org/package/2006/content-types">
  <Default Extension="emf" ContentType="image/x-emf"/>
  <Default Extension="gif" ContentType="image/gi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59"/>
  </p:notesMasterIdLst>
  <p:sldIdLst>
    <p:sldId id="257" r:id="rId2"/>
    <p:sldId id="263" r:id="rId3"/>
    <p:sldId id="258" r:id="rId4"/>
    <p:sldId id="259" r:id="rId5"/>
    <p:sldId id="262" r:id="rId6"/>
    <p:sldId id="264" r:id="rId7"/>
    <p:sldId id="265" r:id="rId8"/>
    <p:sldId id="266" r:id="rId9"/>
    <p:sldId id="267" r:id="rId10"/>
    <p:sldId id="269" r:id="rId11"/>
    <p:sldId id="268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71" r:id="rId41"/>
    <p:sldId id="303" r:id="rId42"/>
    <p:sldId id="310" r:id="rId43"/>
    <p:sldId id="314" r:id="rId44"/>
    <p:sldId id="311" r:id="rId45"/>
    <p:sldId id="313" r:id="rId46"/>
    <p:sldId id="312" r:id="rId47"/>
    <p:sldId id="315" r:id="rId48"/>
    <p:sldId id="316" r:id="rId49"/>
    <p:sldId id="317" r:id="rId50"/>
    <p:sldId id="299" r:id="rId51"/>
    <p:sldId id="300" r:id="rId52"/>
    <p:sldId id="302" r:id="rId53"/>
    <p:sldId id="304" r:id="rId54"/>
    <p:sldId id="306" r:id="rId55"/>
    <p:sldId id="307" r:id="rId56"/>
    <p:sldId id="308" r:id="rId57"/>
    <p:sldId id="309" r:id="rId58"/>
  </p:sldIdLst>
  <p:sldSz cx="12192000" cy="6858000"/>
  <p:notesSz cx="6858000" cy="9144000"/>
  <p:custDataLst>
    <p:tags r:id="rId60"/>
  </p:custDataLst>
  <p:defaultTextStyle>
    <a:defPPr>
      <a:defRPr lang="en-US"/>
    </a:defPPr>
    <a:lvl1pPr marL="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itchFamily="34" charset="0"/>
      </a:defRPr>
    </a:lvl1pPr>
    <a:lvl2pPr marL="4572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itchFamily="34" charset="0"/>
      </a:defRPr>
    </a:lvl2pPr>
    <a:lvl3pPr marL="9144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itchFamily="34" charset="0"/>
      </a:defRPr>
    </a:lvl3pPr>
    <a:lvl4pPr marL="13716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itchFamily="34" charset="0"/>
      </a:defRPr>
    </a:lvl4pPr>
    <a:lvl5pPr marL="18288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itchFamily="34" charset="0"/>
      </a:defRPr>
    </a:lvl5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4660"/>
  </p:normalViewPr>
  <p:slideViewPr>
    <p:cSldViewPr>
      <p:cViewPr varScale="1">
        <p:scale>
          <a:sx n="101" d="100"/>
          <a:sy n="101" d="100"/>
        </p:scale>
        <p:origin x="9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fif>
</file>

<file path=ppt/media/image43.jfif>
</file>

<file path=ppt/media/image44.png>
</file>

<file path=ppt/media/image45.png>
</file>

<file path=ppt/media/image46.png>
</file>

<file path=ppt/media/image47.gif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ct val="0"/>
              </a:spcBef>
              <a:spcAft>
                <a:spcPct val="0"/>
              </a:spcAft>
              <a:defRPr sz="1200"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41A1228-0F2C-45B0-ADEB-C4F40C5ED595}" type="hfDateTime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12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6200ED1-6042-463C-B3D9-09BC555CA642}" type="slidenum">
              <a:rPr kumimoji="0" lang="en-GB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6978243"/>
      </p:ext>
    </p:extLst>
  </p:cSld>
  <p:clrMap bg1="lt1" tx1="dk1" bg2="lt2" tx2="dk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9219" name="Notes Placeholder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lang="en-GB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algn="r" eaLnBrk="1" hangingPunct="1"/>
            <a:fld id="{8B79D113-7AA6-45DB-8A56-FC61EB0727DD}" type="slidenum">
              <a:rPr lang="en-US" altLang="en-US" sz="1200">
                <a:solidFill>
                  <a:srgbClr val="000000"/>
                </a:solidFill>
              </a:rPr>
              <a:t>3</a:t>
            </a:fld>
            <a:endParaRPr lang="en-US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184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2291" name="Notes Placeholder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lang="en-GB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algn="r" eaLnBrk="1" hangingPunct="1"/>
            <a:fld id="{CB155DFE-CB7A-4D2C-884A-1BA0790D939F}" type="slidenum">
              <a:rPr lang="en-US" altLang="en-US" sz="1200">
                <a:solidFill>
                  <a:srgbClr val="000000"/>
                </a:solidFill>
              </a:rPr>
              <a:t>5</a:t>
            </a:fld>
            <a:endParaRPr lang="en-US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95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88786" y="2410967"/>
            <a:ext cx="6311807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0755" y="5057854"/>
            <a:ext cx="7329837" cy="1018033"/>
          </a:xfrm>
        </p:spPr>
        <p:txBody>
          <a:bodyPr/>
          <a:lstStyle>
            <a:lvl1pPr marL="0" indent="0" algn="r">
              <a:buNone/>
              <a:defRPr sz="3733" b="0" i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52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46D62B6-4D77-4F0A-A8BB-9321956723A8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5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5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522589-D2FF-4531-8B3F-F761784529BE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marL="0" marR="0" lvl="0" indent="0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4267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6" descr="E:\websites\free-power-point-templates\2012\logo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413" y="3101975"/>
            <a:ext cx="1951037" cy="70167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1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86E4DD6-4273-4D69-9AB6-FEE77DA1419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B9EFF5E-748A-4FE6-8F0D-A182C1DCECB3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33" y="374901"/>
            <a:ext cx="10994760" cy="1018033"/>
          </a:xfrm>
        </p:spPr>
        <p:txBody>
          <a:bodyPr/>
          <a:lstStyle>
            <a:lvl1pPr algn="r">
              <a:defRPr sz="48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1" y="2003753"/>
            <a:ext cx="10994760" cy="4479347"/>
          </a:xfrm>
        </p:spPr>
        <p:txBody>
          <a:bodyPr/>
          <a:lstStyle>
            <a:lvl1pPr algn="l">
              <a:defRPr sz="3733">
                <a:solidFill>
                  <a:schemeClr val="accent1">
                    <a:lumMod val="50000"/>
                  </a:schemeClr>
                </a:solidFill>
              </a:defRPr>
            </a:lvl1pPr>
            <a:lvl2pPr algn="l"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algn="l"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algn="l"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algn="l"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7313" y="330398"/>
            <a:ext cx="8755087" cy="967132"/>
          </a:xfrm>
          <a:noFill/>
        </p:spPr>
        <p:txBody>
          <a:bodyPr/>
          <a:lstStyle>
            <a:lvl1pPr algn="l">
              <a:defRPr sz="480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7312" y="1486232"/>
            <a:ext cx="8755087" cy="4681415"/>
          </a:xfrm>
        </p:spPr>
        <p:txBody>
          <a:bodyPr/>
          <a:lstStyle>
            <a:lvl1pPr algn="l">
              <a:defRPr sz="3733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  <a:lvl2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2pPr>
            <a:lvl3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3pPr>
            <a:lvl4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4pPr>
            <a:lvl5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6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A58FC46-446E-429A-9D4C-B97296293228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7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7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6FAC66A-3A39-4D49-B8F3-CDE6245D16F1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33" y="374901"/>
            <a:ext cx="10994760" cy="1018033"/>
          </a:xfrm>
        </p:spPr>
        <p:txBody>
          <a:bodyPr/>
          <a:lstStyle>
            <a:lvl1pPr algn="r">
              <a:defRPr sz="48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839" y="2207360"/>
            <a:ext cx="5386917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9" y="2837223"/>
            <a:ext cx="5386917" cy="3035059"/>
          </a:xfrm>
        </p:spPr>
        <p:txBody>
          <a:bodyPr/>
          <a:lstStyle>
            <a:lvl1pPr algn="ctr">
              <a:defRPr sz="3200">
                <a:solidFill>
                  <a:schemeClr val="tx2">
                    <a:lumMod val="75000"/>
                  </a:schemeClr>
                </a:solidFill>
              </a:defRPr>
            </a:lvl1pPr>
            <a:lvl2pPr algn="ctr">
              <a:defRPr sz="2667">
                <a:solidFill>
                  <a:schemeClr val="tx2">
                    <a:lumMod val="75000"/>
                  </a:schemeClr>
                </a:solidFill>
              </a:defRPr>
            </a:lvl2pPr>
            <a:lvl3pPr algn="ctr">
              <a:defRPr sz="2400">
                <a:solidFill>
                  <a:schemeClr val="tx2">
                    <a:lumMod val="75000"/>
                  </a:schemeClr>
                </a:solidFill>
              </a:defRPr>
            </a:lvl3pPr>
            <a:lvl4pPr algn="ctr">
              <a:defRPr sz="2133">
                <a:solidFill>
                  <a:schemeClr val="tx2">
                    <a:lumMod val="75000"/>
                  </a:schemeClr>
                </a:solidFill>
              </a:defRPr>
            </a:lvl4pPr>
            <a:lvl5pPr algn="ctr">
              <a:defRPr sz="2133">
                <a:solidFill>
                  <a:schemeClr val="tx2">
                    <a:lumMod val="75000"/>
                  </a:schemeClr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1" y="2207360"/>
            <a:ext cx="5389033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2837223"/>
            <a:ext cx="5389033" cy="3035059"/>
          </a:xfrm>
        </p:spPr>
        <p:txBody>
          <a:bodyPr/>
          <a:lstStyle>
            <a:lvl1pPr algn="ctr">
              <a:defRPr sz="3200">
                <a:solidFill>
                  <a:schemeClr val="tx2">
                    <a:lumMod val="75000"/>
                  </a:schemeClr>
                </a:solidFill>
              </a:defRPr>
            </a:lvl1pPr>
            <a:lvl2pPr algn="ctr">
              <a:defRPr sz="2667">
                <a:solidFill>
                  <a:schemeClr val="tx2">
                    <a:lumMod val="75000"/>
                  </a:schemeClr>
                </a:solidFill>
              </a:defRPr>
            </a:lvl2pPr>
            <a:lvl3pPr algn="ctr">
              <a:defRPr sz="2400">
                <a:solidFill>
                  <a:schemeClr val="tx2">
                    <a:lumMod val="75000"/>
                  </a:schemeClr>
                </a:solidFill>
              </a:defRPr>
            </a:lvl3pPr>
            <a:lvl4pPr algn="ctr">
              <a:defRPr sz="2133">
                <a:solidFill>
                  <a:schemeClr val="tx2">
                    <a:lumMod val="75000"/>
                  </a:schemeClr>
                </a:solidFill>
              </a:defRPr>
            </a:lvl4pPr>
            <a:lvl5pPr algn="ctr">
              <a:defRPr sz="2133">
                <a:solidFill>
                  <a:schemeClr val="tx2">
                    <a:lumMod val="75000"/>
                  </a:schemeClr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0" indent="0" algn="ctr" defTabSz="1217612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5800" b="0" i="0" u="none" kern="1200" baseline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</a:lstStyle>
          <a:p>
            <a:pPr lvl="0"/>
            <a:r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B6816A5-9235-4C7C-AF80-3FC35E6E71AC}" type="hfDateTime"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*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ct val="0"/>
              </a:spcBef>
              <a:spcAft>
                <a:spcPct val="0"/>
              </a:spcAft>
              <a:defRPr sz="1600"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smtClean="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7268802-3E17-48E3-A57B-8437F0B527C7}" type="slidenum"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80" r:id="rId12"/>
  </p:sldLayoutIdLst>
  <p:transition/>
  <p:txStyles>
    <p:titleStyle>
      <a:lvl1pPr marL="0" indent="0" algn="ctr" defTabSz="1217612" rtl="0" eaLnBrk="0" fontAlgn="base" hangingPunct="0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5800" b="0" i="0" u="none" kern="1200" baseline="0">
          <a:solidFill>
            <a:schemeClr val="tx1"/>
          </a:solidFill>
          <a:effectLst/>
          <a:latin typeface="Calibri" pitchFamily="34" charset="0"/>
          <a:ea typeface="+mj-ea"/>
          <a:cs typeface="+mj-cs"/>
        </a:defRPr>
      </a:lvl1pPr>
    </p:titleStyle>
    <p:bodyStyle>
      <a:lvl1pPr marL="455613" indent="-455613" algn="l" defTabSz="1217613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itchFamily="34" charset="0"/>
        <a:buChar char="•"/>
        <a:defRPr kumimoji="0" sz="42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itchFamily="34" charset="0"/>
        <a:buChar char="–"/>
        <a:defRPr kumimoji="0" sz="37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22413" indent="-303213" algn="l" defTabSz="1217613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itchFamily="34" charset="0"/>
        <a:buChar char="•"/>
        <a:defRPr kumimoji="0" sz="32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132013" indent="-303213" algn="l" defTabSz="1217613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itchFamily="34" charset="0"/>
        <a:buChar char="–"/>
        <a:defRPr kumimoji="0" sz="26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741613" indent="-303213" algn="l" defTabSz="1217613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itchFamily="34" charset="0"/>
        <a:buChar char="»"/>
        <a:defRPr kumimoji="0" sz="26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121917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09585" indent="0" algn="l" defTabSz="121917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19170" indent="0" algn="l" defTabSz="121917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828754" indent="0" algn="l" defTabSz="121917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38339" indent="0" algn="l" defTabSz="121917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fif"/><Relationship Id="rId2" Type="http://schemas.openxmlformats.org/officeDocument/2006/relationships/image" Target="../media/image42.jfi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2-Ol7ZB0MmU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free/" TargetMode="External"/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zure.microsoft.com/en-us/free/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ctrTitle"/>
          </p:nvPr>
        </p:nvSpPr>
        <p:spPr>
          <a:xfrm>
            <a:off x="1209675" y="2411413"/>
            <a:ext cx="10587038" cy="24431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זיהוי שינוי רצוני במתאר עין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147" name="Subtitle 2"/>
          <p:cNvSpPr>
            <a:spLocks noGrp="1"/>
          </p:cNvSpPr>
          <p:nvPr>
            <p:ph type="subTitle" idx="1"/>
          </p:nvPr>
        </p:nvSpPr>
        <p:spPr>
          <a:xfrm>
            <a:off x="1209675" y="5057775"/>
            <a:ext cx="10587038" cy="101758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he-IL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זיהוי מתאר עין אנושית בעזרת</a:t>
            </a:r>
          </a:p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he-IL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טכנולוגיית למידת מכונה/למידה עמוקה</a:t>
            </a: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148" name="Table 4"/>
          <p:cNvGraphicFramePr>
            <a:graphicFrameLocks noGrp="1"/>
          </p:cNvGraphicFramePr>
          <p:nvPr/>
        </p:nvGraphicFramePr>
        <p:xfrm>
          <a:off x="7283450" y="504825"/>
          <a:ext cx="4513262" cy="822324"/>
        </p:xfrm>
        <a:graphic>
          <a:graphicData uri="http://schemas.openxmlformats.org/drawingml/2006/table">
            <a:tbl>
              <a:tblPr/>
              <a:tblGrid>
                <a:gridCol w="2940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3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1162">
                <a:tc>
                  <a:txBody>
                    <a:bodyPr/>
                    <a:lstStyle>
                      <a:lvl1pPr marL="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1pPr>
                      <a:lvl2pPr marL="4572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2pPr>
                      <a:lvl3pPr marL="9144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3pPr>
                      <a:lvl4pPr marL="13716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4pPr>
                      <a:lvl5pPr marL="18288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5pPr>
                    </a:lstStyle>
                    <a:p>
                      <a:pPr marL="0" lvl="0" indent="0" algn="r" defTabSz="1217612" eaLnBrk="1" hangingPunct="1">
                        <a:lnSpc>
                          <a:spcPct val="150000"/>
                        </a:lnSpc>
                      </a:pPr>
                      <a:r>
                        <a:rPr lang="he-IL" altLang="en-US" b="1">
                          <a:solidFill>
                            <a:schemeClr val="bg1"/>
                          </a:solidFill>
                          <a:cs typeface="Arial" pitchFamily="34" charset="0"/>
                        </a:rPr>
                        <a:t>פליקס קרסניצקי</a:t>
                      </a:r>
                      <a:endParaRPr b="1">
                        <a:solidFill>
                          <a:schemeClr val="bg1"/>
                        </a:solidFill>
                      </a:endParaRPr>
                    </a:p>
                  </a:txBody>
                  <a:tcPr marL="68583" marR="6858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>
                      <a:lvl1pPr marL="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1pPr>
                      <a:lvl2pPr marL="4572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2pPr>
                      <a:lvl3pPr marL="9144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3pPr>
                      <a:lvl4pPr marL="13716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4pPr>
                      <a:lvl5pPr marL="18288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5pPr>
                    </a:lstStyle>
                    <a:p>
                      <a:pPr marL="0" lvl="0" indent="0" algn="r" defTabSz="1217612" eaLnBrk="1" hangingPunct="1">
                        <a:lnSpc>
                          <a:spcPct val="150000"/>
                        </a:lnSpc>
                      </a:pPr>
                      <a:r>
                        <a:rPr b="1">
                          <a:solidFill>
                            <a:schemeClr val="bg1"/>
                          </a:solidFill>
                          <a:latin typeface="Arial" pitchFamily="34" charset="0"/>
                          <a:ea typeface="Arial" pitchFamily="34" charset="0"/>
                        </a:rPr>
                        <a:t>306012865</a:t>
                      </a:r>
                    </a:p>
                  </a:txBody>
                  <a:tcPr marL="68583" marR="6858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162">
                <a:tc>
                  <a:txBody>
                    <a:bodyPr/>
                    <a:lstStyle>
                      <a:lvl1pPr marL="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1pPr>
                      <a:lvl2pPr marL="4572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2pPr>
                      <a:lvl3pPr marL="9144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3pPr>
                      <a:lvl4pPr marL="13716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4pPr>
                      <a:lvl5pPr marL="18288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5pPr>
                    </a:lstStyle>
                    <a:p>
                      <a:pPr marL="0" lvl="0" indent="0" algn="r" defTabSz="1217612" eaLnBrk="1" hangingPunct="1">
                        <a:lnSpc>
                          <a:spcPct val="150000"/>
                        </a:lnSpc>
                      </a:pPr>
                      <a:r>
                        <a:rPr lang="he-IL" altLang="en-US" b="1">
                          <a:solidFill>
                            <a:schemeClr val="bg1"/>
                          </a:solidFill>
                          <a:cs typeface="Arial" pitchFamily="34" charset="0"/>
                        </a:rPr>
                        <a:t>צבי ששון</a:t>
                      </a:r>
                      <a:endParaRPr b="1">
                        <a:solidFill>
                          <a:schemeClr val="bg1"/>
                        </a:solidFill>
                      </a:endParaRPr>
                    </a:p>
                  </a:txBody>
                  <a:tcPr marL="68583" marR="6858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>
                      <a:lvl1pPr marL="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1pPr>
                      <a:lvl2pPr marL="4572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2pPr>
                      <a:lvl3pPr marL="9144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3pPr>
                      <a:lvl4pPr marL="13716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4pPr>
                      <a:lvl5pPr marL="1828800" indent="0" algn="l" defTabSz="914400" rtl="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 kumimoji="0" lang="en-US" altLang="en-US" sz="1800" b="0" i="0" u="none" baseline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defRPr>
                      </a:lvl5pPr>
                    </a:lstStyle>
                    <a:p>
                      <a:pPr marL="0" lvl="0" indent="0" algn="r" defTabSz="1217612" eaLnBrk="1" hangingPunct="1">
                        <a:lnSpc>
                          <a:spcPct val="150000"/>
                        </a:lnSpc>
                      </a:pPr>
                      <a:r>
                        <a:rPr lang="he-IL" altLang="en-US" b="1">
                          <a:solidFill>
                            <a:schemeClr val="bg1"/>
                          </a:solidFill>
                          <a:latin typeface="Arial" pitchFamily="34" charset="0"/>
                          <a:ea typeface="Arial" pitchFamily="34" charset="0"/>
                        </a:rPr>
                        <a:t>022114730</a:t>
                      </a:r>
                      <a:endParaRPr b="1">
                        <a:solidFill>
                          <a:schemeClr val="bg1"/>
                        </a:solidFill>
                        <a:latin typeface="Arial" pitchFamily="34" charset="0"/>
                        <a:ea typeface="Arial" pitchFamily="34" charset="0"/>
                      </a:endParaRPr>
                    </a:p>
                  </a:txBody>
                  <a:tcPr marL="68583" marR="6858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598488" y="2003425"/>
            <a:ext cx="10995025" cy="44799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5613" marR="0" lvl="0" indent="-4556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315" name="Date Placeholder 2"/>
          <p:cNvSpPr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™</a:t>
            </a:r>
          </a:p>
        </p:txBody>
      </p:sp>
      <p:sp>
        <p:nvSpPr>
          <p:cNvPr id="13316" name="Footer Placeholder 3"/>
          <p:cNvSpPr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Data Mining and Knowledge Discovery from Data</a:t>
            </a:r>
          </a:p>
        </p:txBody>
      </p:sp>
      <p:sp>
        <p:nvSpPr>
          <p:cNvPr id="13317" name="Slide Number Placeholder 4"/>
          <p:cNvSpPr>
            <a:spLocks noGrp="1"/>
          </p:cNvSpPr>
          <p:nvPr>
            <p:ph type="sldNum" idx="12"/>
          </p:nvPr>
        </p:nvSpPr>
        <p:spPr>
          <a:xfrm>
            <a:off x="8216900" y="6248400"/>
            <a:ext cx="533400" cy="609600"/>
          </a:xfrm>
          <a:prstGeom prst="rect">
            <a:avLst/>
          </a:prstGeom>
          <a:blipFill rotWithShape="0">
            <a:blip r:embed="rId2"/>
            <a:tile tx="0" ty="0" sx="100000" sy="100000" flip="none" algn="tl"/>
          </a:blipFill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 defTabSz="914400" eaLnBrk="1" hangingPunct="1">
              <a:spcBef>
                <a:spcPct val="0"/>
              </a:spcBef>
              <a:buFontTx/>
              <a:buNone/>
            </a:pPr>
            <a:fld id="{D3F3FDA5-CD9C-4303-8CD4-99AE406ED18E}" type="slidenum">
              <a:rPr lang="he-IL" altLang="en-US" sz="1400">
                <a:solidFill>
                  <a:schemeClr val="bg1"/>
                </a:solidFill>
                <a:latin typeface="Times New Roman" pitchFamily="18" charset="0"/>
                <a:ea typeface="Times New Roman" pitchFamily="18" charset="0"/>
              </a:rPr>
              <a:t>10</a:t>
            </a:fld>
            <a:endParaRPr lang="en-US" altLang="en-US" sz="1400">
              <a:solidFill>
                <a:schemeClr val="bg1"/>
              </a:solidFill>
              <a:latin typeface="Times New Roman" pitchFamily="18" charset="0"/>
              <a:ea typeface="Times New Roman" pitchFamily="18" charset="0"/>
            </a:endParaRPr>
          </a:p>
        </p:txBody>
      </p:sp>
      <p:sp>
        <p:nvSpPr>
          <p:cNvPr id="13318" name="Rectangle 4" descr="Large confetti"/>
          <p:cNvSpPr txBox="1">
            <a:spLocks noChangeArrowheads="1"/>
          </p:cNvSpPr>
          <p:nvPr/>
        </p:nvSpPr>
        <p:spPr bwMode="auto">
          <a:xfrm>
            <a:off x="1093788" y="284163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r" defTabSz="1217613" rtl="0" eaLnBrk="0" fontAlgn="base" hangingPunct="0">
              <a:spcBef>
                <a:spcPct val="0"/>
              </a:spcBef>
              <a:spcAft>
                <a:spcPct val="0"/>
              </a:spcAft>
              <a:defRPr sz="4800" kern="12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2pPr>
            <a:lvl3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3pPr>
            <a:lvl4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4pPr>
            <a:lvl5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r" defTabSz="12176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34" charset="0"/>
                <a:ea typeface="+mj-ea"/>
                <a:cs typeface="+mj-cs"/>
              </a:rPr>
              <a:t>KDD – </a:t>
            </a:r>
            <a:r>
              <a:rPr lang="en-US" altLang="en-US">
                <a:latin typeface="+mj-lt" pitchFamily="34" charset="0"/>
              </a:rPr>
              <a:t>Preprocessing</a:t>
            </a:r>
            <a:endParaRPr kumimoji="0" lang="en-US" alt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 pitchFamily="34" charset="0"/>
              <a:ea typeface="+mj-ea"/>
              <a:cs typeface="+mj-cs"/>
            </a:endParaRPr>
          </a:p>
        </p:txBody>
      </p:sp>
      <p:pic>
        <p:nvPicPr>
          <p:cNvPr id="13319" name="Picture 10" descr="Figure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" y="1687513"/>
            <a:ext cx="8274050" cy="477837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13320" name="Oval 1"/>
          <p:cNvSpPr/>
          <p:nvPr/>
        </p:nvSpPr>
        <p:spPr>
          <a:xfrm>
            <a:off x="4223792" y="2630469"/>
            <a:ext cx="1728192" cy="10081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39222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006475" y="374650"/>
            <a:ext cx="10993438" cy="101758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12176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טיוב נתונים</a:t>
            </a:r>
            <a:endParaRPr kumimoji="0" lang="en-GB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15BD09-9302-4454-87F8-65AA498F6125}"/>
              </a:ext>
            </a:extLst>
          </p:cNvPr>
          <p:cNvSpPr txBox="1"/>
          <p:nvPr/>
        </p:nvSpPr>
        <p:spPr>
          <a:xfrm>
            <a:off x="479376" y="2151727"/>
            <a:ext cx="11377264" cy="2964594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lvl1pPr marL="455613" indent="-455613" algn="r" defTabSz="1217613" rtl="1">
              <a:spcBef>
                <a:spcPct val="20000"/>
              </a:spcBef>
              <a:buFont typeface="Arial" pitchFamily="34" charset="0"/>
              <a:buChar char="•"/>
              <a:defRPr lang="en-US" altLang="en-US" sz="3733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89013" lvl="1" indent="-379413" algn="r" defTabSz="1217613" rtl="1">
              <a:spcBef>
                <a:spcPct val="20000"/>
              </a:spcBef>
              <a:buFont typeface="Arial" pitchFamily="34" charset="0"/>
              <a:buChar char="–"/>
              <a:defRPr lang="en-US" altLang="en-US" sz="37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522413" lvl="2" indent="-303213" algn="r" defTabSz="1217613" rtl="1">
              <a:spcBef>
                <a:spcPct val="20000"/>
              </a:spcBef>
              <a:buFont typeface="Arial" pitchFamily="34" charset="0"/>
              <a:buChar char="•"/>
              <a:defRPr lang="en-US" altLang="en-US" sz="32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132013" indent="-303213" defTabSz="1217613">
              <a:spcBef>
                <a:spcPct val="20000"/>
              </a:spcBef>
              <a:buFont typeface="Arial" pitchFamily="34" charset="0"/>
              <a:buChar char="–"/>
              <a:defRPr lang="en-US" altLang="en-US" sz="26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1613" indent="-303213" defTabSz="1217613">
              <a:spcBef>
                <a:spcPct val="20000"/>
              </a:spcBef>
              <a:buFont typeface="Arial" pitchFamily="34" charset="0"/>
              <a:buChar char="»"/>
              <a:defRPr lang="en-US" altLang="en-US" sz="26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altLang="en-US" dirty="0"/>
              <a:t>עיבודי נתונים</a:t>
            </a:r>
            <a:r>
              <a:rPr lang="en-US" altLang="en-US" dirty="0"/>
              <a:t> </a:t>
            </a:r>
            <a:r>
              <a:rPr lang="he-IL" altLang="en-US" dirty="0"/>
              <a:t>(</a:t>
            </a:r>
            <a:r>
              <a:rPr lang="en-US" altLang="en-US" dirty="0"/>
              <a:t>Data Reduction</a:t>
            </a:r>
            <a:r>
              <a:rPr lang="he-IL" altLang="en-US" dirty="0"/>
              <a:t>) שמתן לבצע:</a:t>
            </a:r>
          </a:p>
          <a:p>
            <a:pPr lvl="1"/>
            <a:r>
              <a:rPr lang="he-IL" altLang="en-US" dirty="0"/>
              <a:t>צמצום פרמטרים: גלאי ברזולוציה נמוכה, השתקפות, תאורה גרועה לכדי פרמטר: "איכות נמוכה"</a:t>
            </a:r>
          </a:p>
          <a:p>
            <a:pPr lvl="1"/>
            <a:r>
              <a:rPr lang="he-IL" altLang="en-US" dirty="0"/>
              <a:t>מחיקת  תמונות עם משקפיים – ניתן להניח מטופלים עם עיניים גלויות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בחירת מודל לאימון </a:t>
            </a:r>
            <a:r>
              <a:rPr lang="he-IL"/>
              <a:t>(שלב 5-7)</a:t>
            </a:r>
            <a:r>
              <a:rPr lang="en-US" dirty="0"/>
              <a:t>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בוצע סקר ספרות על שיטות לזיהוי מצב עין ומאפייני פנים</a:t>
            </a:r>
          </a:p>
          <a:p>
            <a:pPr lvl="1" algn="r" rtl="1"/>
            <a:r>
              <a:rPr lang="he-IL" dirty="0"/>
              <a:t>בשיטת עצי החלטה</a:t>
            </a:r>
          </a:p>
          <a:p>
            <a:pPr lvl="2" algn="r" rtl="1"/>
            <a:r>
              <a:rPr lang="he-IL" dirty="0"/>
              <a:t>בספרות הנגישה, קיימת עבודה יחידה מחוקר מאונ' עזה</a:t>
            </a:r>
          </a:p>
          <a:p>
            <a:pPr lvl="2" algn="r" rtl="1"/>
            <a:r>
              <a:rPr lang="he-IL" dirty="0"/>
              <a:t>רוב הדעות באתרי שיתוף ידע כגון </a:t>
            </a:r>
            <a:r>
              <a:rPr lang="en-US" dirty="0" err="1"/>
              <a:t>Kaggle</a:t>
            </a:r>
            <a:r>
              <a:rPr lang="he-IL" dirty="0"/>
              <a:t> ו- </a:t>
            </a:r>
            <a:r>
              <a:rPr lang="en-US" dirty="0"/>
              <a:t>IEEE</a:t>
            </a:r>
            <a:r>
              <a:rPr lang="he-IL" dirty="0"/>
              <a:t> ממליצים שיטות אחרות</a:t>
            </a:r>
          </a:p>
        </p:txBody>
      </p:sp>
    </p:spTree>
    <p:extLst>
      <p:ext uri="{BB962C8B-B14F-4D97-AF65-F5344CB8AC3E}">
        <p14:creationId xmlns:p14="http://schemas.microsoft.com/office/powerpoint/2010/main" val="422169219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2003754"/>
            <a:ext cx="11258021" cy="4854246"/>
          </a:xfrm>
        </p:spPr>
        <p:txBody>
          <a:bodyPr/>
          <a:lstStyle/>
          <a:p>
            <a:pPr lvl="1" algn="r" rtl="1"/>
            <a:r>
              <a:rPr lang="he-IL" dirty="0"/>
              <a:t>רשתות קונבולוציה</a:t>
            </a:r>
          </a:p>
          <a:p>
            <a:pPr lvl="2" algn="r" rtl="1"/>
            <a:r>
              <a:rPr lang="he-IL" dirty="0"/>
              <a:t>ע"פ מספר מקורות, ביניהם </a:t>
            </a:r>
            <a:r>
              <a:rPr lang="en-US" dirty="0"/>
              <a:t>Journal of Theoretical and Applied Information Technology</a:t>
            </a:r>
            <a:endParaRPr lang="he-IL" dirty="0"/>
          </a:p>
          <a:p>
            <a:pPr lvl="2" algn="r" rtl="1"/>
            <a:r>
              <a:rPr lang="he-IL" dirty="0"/>
              <a:t>מומלצת רשת פשוטה עם מספר</a:t>
            </a:r>
            <a:r>
              <a:rPr lang="en-US" dirty="0"/>
              <a:t> </a:t>
            </a:r>
            <a:r>
              <a:rPr lang="he-IL" dirty="0"/>
              <a:t>שכבות </a:t>
            </a:r>
            <a:r>
              <a:rPr lang="en-US" dirty="0"/>
              <a:t>convolution, </a:t>
            </a:r>
            <a:r>
              <a:rPr lang="en-US" dirty="0" err="1"/>
              <a:t>Relu</a:t>
            </a:r>
            <a:r>
              <a:rPr lang="en-US" dirty="0"/>
              <a:t>, </a:t>
            </a:r>
            <a:r>
              <a:rPr lang="en-US" dirty="0" err="1"/>
              <a:t>MaxPooling</a:t>
            </a:r>
            <a:r>
              <a:rPr lang="he-IL" dirty="0"/>
              <a:t> כדוג':</a:t>
            </a:r>
          </a:p>
          <a:p>
            <a:pPr lvl="2" algn="r" rtl="1"/>
            <a:endParaRPr lang="he-IL" dirty="0"/>
          </a:p>
          <a:p>
            <a:endParaRPr lang="he-I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7096" r="742" b="1907"/>
          <a:stretch/>
        </p:blipFill>
        <p:spPr>
          <a:xfrm>
            <a:off x="839416" y="4365104"/>
            <a:ext cx="5792136" cy="23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7085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7D0F-2041-442B-AB0D-05113EDD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רשתות </a:t>
            </a:r>
            <a:r>
              <a:rPr lang="he-IL" dirty="0" err="1"/>
              <a:t>קונבולוציה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7826E-ABD9-4764-9870-6465FC63A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 err="1"/>
              <a:t>קונבולוציה</a:t>
            </a:r>
            <a:r>
              <a:rPr lang="he-IL" dirty="0"/>
              <a:t> או קיפול היא פעולה בינארית בין שתי פונקציות או סדרות ערכים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84506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7D0F-2041-442B-AB0D-05113EDD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רשתות </a:t>
            </a:r>
            <a:r>
              <a:rPr lang="he-IL" dirty="0" err="1"/>
              <a:t>קונבולוציה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7826E-ABD9-4764-9870-6465FC63A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נתחיל מעולם פשוט שיש בו שני ערכים \ ו /</a:t>
            </a:r>
          </a:p>
          <a:p>
            <a:pPr algn="r" rtl="1"/>
            <a:r>
              <a:rPr lang="he-IL" dirty="0"/>
              <a:t>איך "מלמדים" את המחשב להבדיל בניהם?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77892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BEA53-0BCB-467F-9AEB-62D2F35FF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צורה לייצוג מספרי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0E344-F269-4CA8-87C4-76D69DCB6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המחשב רואה מספרים</a:t>
            </a:r>
          </a:p>
          <a:p>
            <a:pPr algn="r" rtl="1"/>
            <a:r>
              <a:rPr lang="he-IL" dirty="0"/>
              <a:t>המחשב רואה סידרה</a:t>
            </a:r>
            <a:br>
              <a:rPr lang="en-US" dirty="0"/>
            </a:br>
            <a:r>
              <a:rPr lang="he-IL" dirty="0"/>
              <a:t>וקטור ולא מטריצה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D1CFE3-DD95-4763-9258-C97E6337F8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15" t="31599" r="14584" b="4634"/>
          <a:stretch/>
        </p:blipFill>
        <p:spPr>
          <a:xfrm>
            <a:off x="119336" y="1556792"/>
            <a:ext cx="5912802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2798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DDB4E-0299-47FC-80C0-9AC9BA47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הבדלה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9BCE2-C4AC-4161-A476-C9C975AD1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ניתן להבדיל בניהם ע"י הגדרה של סידרת פעולות</a:t>
            </a:r>
            <a:endParaRPr lang="en-US" dirty="0"/>
          </a:p>
          <a:p>
            <a:pPr algn="r" rt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1510D6-0368-4CDA-B43F-2573658E3E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17" t="36350" r="15395" b="5466"/>
          <a:stretch/>
        </p:blipFill>
        <p:spPr>
          <a:xfrm>
            <a:off x="1775520" y="3140968"/>
            <a:ext cx="6168008" cy="313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3632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0EC98-B469-40A0-B754-2A06A890F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פילטר מסווג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02AB5-EC26-482C-8C4D-6165F5BFE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קיבלנו "מסווג לזיהוי תמונה" או בעברית</a:t>
            </a:r>
            <a:br>
              <a:rPr lang="en-US" dirty="0"/>
            </a:br>
            <a:r>
              <a:rPr lang="en-US" dirty="0"/>
              <a:t>Image Recognition Classifier</a:t>
            </a:r>
          </a:p>
          <a:p>
            <a:pPr lvl="1" algn="r" rtl="1"/>
            <a:r>
              <a:rPr lang="he-IL" dirty="0"/>
              <a:t>אם חיובי \</a:t>
            </a:r>
          </a:p>
          <a:p>
            <a:pPr lvl="1" algn="r" rtl="1"/>
            <a:r>
              <a:rPr lang="he-IL" dirty="0"/>
              <a:t>אם שלילי 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C22CB1-7288-42F1-83F9-5619F33A57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69" t="47900" r="53279" b="24801"/>
          <a:stretch/>
        </p:blipFill>
        <p:spPr>
          <a:xfrm>
            <a:off x="1991544" y="2708920"/>
            <a:ext cx="1872208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4747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47CB1-DD66-4A21-9328-FB6D831EA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err="1"/>
              <a:t>רובוסטיות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92CCE-4F97-4DDB-B3C7-A2E5C578D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דוגמה </a:t>
            </a:r>
            <a:r>
              <a:rPr lang="he-IL" dirty="0" err="1"/>
              <a:t>לרובוסטיות</a:t>
            </a:r>
            <a:r>
              <a:rPr lang="he-IL" dirty="0"/>
              <a:t> – שימוש בפילטר על תמונה עם רעש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54082-04F1-448A-A175-C36989292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2" t="37400" r="16551" b="3801"/>
          <a:stretch/>
        </p:blipFill>
        <p:spPr>
          <a:xfrm>
            <a:off x="119336" y="3375258"/>
            <a:ext cx="6696744" cy="350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7832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/>
          <p:cNvSpPr>
            <a:spLocks noGrp="1"/>
          </p:cNvSpPr>
          <p:nvPr>
            <p:ph idx="1"/>
          </p:nvPr>
        </p:nvSpPr>
        <p:spPr>
          <a:xfrm>
            <a:off x="598488" y="2003425"/>
            <a:ext cx="10995025" cy="44799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5613" marR="0" lvl="0" indent="-4556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171" name="Date Placeholder 2"/>
          <p:cNvSpPr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™</a:t>
            </a:r>
          </a:p>
        </p:txBody>
      </p:sp>
      <p:sp>
        <p:nvSpPr>
          <p:cNvPr id="7172" name="Footer Placeholder 3"/>
          <p:cNvSpPr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Data Mining and Knowledge Discovery from Data</a:t>
            </a:r>
          </a:p>
        </p:txBody>
      </p:sp>
      <p:sp>
        <p:nvSpPr>
          <p:cNvPr id="7173" name="Slide Number Placeholder 4"/>
          <p:cNvSpPr>
            <a:spLocks noGrp="1"/>
          </p:cNvSpPr>
          <p:nvPr>
            <p:ph type="sldNum" idx="12"/>
          </p:nvPr>
        </p:nvSpPr>
        <p:spPr>
          <a:xfrm>
            <a:off x="8216900" y="6248400"/>
            <a:ext cx="533400" cy="609600"/>
          </a:xfrm>
          <a:prstGeom prst="rect">
            <a:avLst/>
          </a:prstGeom>
          <a:blipFill rotWithShape="0">
            <a:blip r:embed="rId2"/>
            <a:tile tx="0" ty="0" sx="100000" sy="100000" flip="none" algn="tl"/>
          </a:blipFill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 defTabSz="914400" eaLnBrk="1" hangingPunct="1">
              <a:spcBef>
                <a:spcPct val="0"/>
              </a:spcBef>
              <a:buFontTx/>
              <a:buNone/>
            </a:pPr>
            <a:fld id="{59665686-3543-45D4-ACFE-DC3A1D8418B3}" type="slidenum">
              <a:rPr lang="he-IL" altLang="en-US" sz="1400">
                <a:solidFill>
                  <a:schemeClr val="bg1"/>
                </a:solidFill>
                <a:latin typeface="Times New Roman" pitchFamily="18" charset="0"/>
                <a:ea typeface="Times New Roman" pitchFamily="18" charset="0"/>
              </a:rPr>
              <a:t>2</a:t>
            </a:fld>
            <a:endParaRPr lang="en-US" altLang="en-US" sz="1400">
              <a:solidFill>
                <a:schemeClr val="bg1"/>
              </a:solidFill>
              <a:latin typeface="Times New Roman" pitchFamily="18" charset="0"/>
              <a:ea typeface="Times New Roman" pitchFamily="18" charset="0"/>
            </a:endParaRPr>
          </a:p>
        </p:txBody>
      </p:sp>
      <p:sp>
        <p:nvSpPr>
          <p:cNvPr id="7174" name="Rectangle 4" descr="Large confetti"/>
          <p:cNvSpPr txBox="1">
            <a:spLocks noChangeArrowheads="1"/>
          </p:cNvSpPr>
          <p:nvPr/>
        </p:nvSpPr>
        <p:spPr bwMode="auto">
          <a:xfrm>
            <a:off x="1093788" y="284163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r" defTabSz="1217613" rtl="0" eaLnBrk="0" fontAlgn="base" hangingPunct="0">
              <a:spcBef>
                <a:spcPct val="0"/>
              </a:spcBef>
              <a:spcAft>
                <a:spcPct val="0"/>
              </a:spcAft>
              <a:defRPr sz="4800" kern="12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2pPr>
            <a:lvl3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3pPr>
            <a:lvl4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4pPr>
            <a:lvl5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r" defTabSz="12176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34" charset="0"/>
                <a:ea typeface="+mj-ea"/>
                <a:cs typeface="+mj-cs"/>
              </a:rPr>
              <a:t>KDD– Domain understanding</a:t>
            </a:r>
          </a:p>
        </p:txBody>
      </p:sp>
      <p:pic>
        <p:nvPicPr>
          <p:cNvPr id="7175" name="Picture 10" descr="Figure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" y="1687513"/>
            <a:ext cx="8274050" cy="477837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7176" name="Oval 9"/>
          <p:cNvSpPr/>
          <p:nvPr/>
        </p:nvSpPr>
        <p:spPr>
          <a:xfrm>
            <a:off x="350838" y="5332413"/>
            <a:ext cx="1628775" cy="13081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36836-7F1E-4B00-ABF6-CD71C4BB3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איך מחשב מוצא את הפילטר?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16217-8BF4-4C51-8BAF-232933AD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sz="3200" dirty="0"/>
              <a:t>אפשרות א בודקים את כל האפשרויות ומוצאים את אלו בעלות ההבדל הגדול ביותר</a:t>
            </a:r>
            <a:br>
              <a:rPr lang="en-US" sz="3200" dirty="0"/>
            </a:br>
            <a:r>
              <a:rPr lang="he-IL" sz="3200" dirty="0"/>
              <a:t>טוב למספר מוגבל של</a:t>
            </a:r>
            <a:br>
              <a:rPr lang="en-US" sz="3200" dirty="0"/>
            </a:br>
            <a:r>
              <a:rPr lang="he-IL" sz="3200" dirty="0"/>
              <a:t>פיקסלים</a:t>
            </a:r>
          </a:p>
          <a:p>
            <a:pPr algn="r" rtl="1"/>
            <a:r>
              <a:rPr lang="he-IL" sz="3200" dirty="0"/>
              <a:t>אפשרות יותר ראלית</a:t>
            </a:r>
          </a:p>
          <a:p>
            <a:pPr lvl="1" algn="r" rtl="1"/>
            <a:r>
              <a:rPr lang="he-IL" sz="3200" dirty="0"/>
              <a:t>מתחילים ממטריצה רנדומלית של פעולות (מקדמים)</a:t>
            </a:r>
          </a:p>
          <a:p>
            <a:pPr lvl="1" algn="r" rtl="1"/>
            <a:r>
              <a:rPr lang="he-IL" sz="3200" dirty="0"/>
              <a:t>מבצעים שינוי מגדירים פונקציית טעות ומסתכלים על </a:t>
            </a:r>
            <a:r>
              <a:rPr lang="he-IL" sz="3200" dirty="0" err="1"/>
              <a:t>הניגזרת</a:t>
            </a:r>
            <a:endParaRPr lang="he-IL" sz="3200" dirty="0"/>
          </a:p>
          <a:p>
            <a:pPr lvl="1" algn="r" rtl="1"/>
            <a:r>
              <a:rPr lang="he-IL" sz="3200" dirty="0"/>
              <a:t>ממשיכים לשנות לפי כיוון הנגזרת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AF1361-7982-475D-B010-D5C14E574D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45" t="42650" r="20487" b="27950"/>
          <a:stretch/>
        </p:blipFill>
        <p:spPr>
          <a:xfrm>
            <a:off x="335360" y="2636912"/>
            <a:ext cx="5760640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2493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62DDF-1E09-4A5F-9648-1D0AD74B8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איך מחשב מוצא את הפילטר?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ACE18-C828-4C42-98D3-D2C9BEA3E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7267D-CF9A-4989-A6A9-29CE95BEA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2" t="40950" r="16052" b="17050"/>
          <a:stretch/>
        </p:blipFill>
        <p:spPr>
          <a:xfrm>
            <a:off x="304725" y="1888285"/>
            <a:ext cx="6219076" cy="24706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C92C1F-631E-4857-9232-6854C2E689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28" t="41600" r="15240" b="9051"/>
          <a:stretch/>
        </p:blipFill>
        <p:spPr>
          <a:xfrm>
            <a:off x="6171687" y="4243426"/>
            <a:ext cx="5756961" cy="25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20693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B5A22-FD68-45E2-9DCE-F628AC9E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שכבות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0109-05AE-4E72-9A4D-2952955D1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נעבור לעולם יותר מסובך – בעל 4 צורות </a:t>
            </a:r>
          </a:p>
          <a:p>
            <a:pPr lvl="1" algn="r" rtl="1"/>
            <a:r>
              <a:rPr lang="en-US" dirty="0"/>
              <a:t>/ \ X 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229DE9-F57C-4B8E-A746-0CD57295E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5" t="42650" r="62461" b="20600"/>
          <a:stretch/>
        </p:blipFill>
        <p:spPr>
          <a:xfrm>
            <a:off x="479376" y="3861048"/>
            <a:ext cx="2016224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9302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F6B4-6182-40EC-99CB-F0E35C99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הצגה מספרית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A91C6-ABE5-43CF-B40E-D7E1385A4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תצוגה מספרית של התמונות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איך מבדילים? </a:t>
            </a:r>
          </a:p>
          <a:p>
            <a:pPr lvl="1" algn="r" rtl="1"/>
            <a:r>
              <a:rPr lang="he-IL" dirty="0"/>
              <a:t>באותה דרך יהיה קשה</a:t>
            </a:r>
          </a:p>
          <a:p>
            <a:pPr lvl="1" algn="r" rtl="1"/>
            <a:r>
              <a:rPr lang="he-IL" dirty="0"/>
              <a:t>אפשר לפרק את התמונה ולהשתמש בידע קודם</a:t>
            </a:r>
          </a:p>
          <a:p>
            <a:pPr algn="r" rt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24ABF-3CEC-4EAB-BA49-658F40B7C5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45" t="34684" r="27701" b="14300"/>
          <a:stretch/>
        </p:blipFill>
        <p:spPr>
          <a:xfrm>
            <a:off x="191344" y="1556792"/>
            <a:ext cx="5215356" cy="367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011F88-6E95-44BC-9039-243499CDD5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52" t="47592" r="40372" b="22103"/>
          <a:stretch/>
        </p:blipFill>
        <p:spPr>
          <a:xfrm>
            <a:off x="6888088" y="3451860"/>
            <a:ext cx="1320915" cy="127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86797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E2EE-9BA9-4600-89B3-FE0B7899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פירוק (</a:t>
            </a:r>
            <a:r>
              <a:rPr lang="he-IL" dirty="0" err="1"/>
              <a:t>קונבולוציה</a:t>
            </a:r>
            <a:r>
              <a:rPr lang="he-IL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165D6-1C7D-4FDB-B817-0BE53535A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נפרק את הצורה השלמה </a:t>
            </a:r>
            <a:br>
              <a:rPr lang="en-US" dirty="0"/>
            </a:br>
            <a:r>
              <a:rPr lang="he-IL" dirty="0"/>
              <a:t>לגודל של אלמנטים שאנחנו</a:t>
            </a:r>
            <a:br>
              <a:rPr lang="en-US" dirty="0"/>
            </a:br>
            <a:r>
              <a:rPr lang="he-IL" dirty="0"/>
              <a:t>יודעים לזהות</a:t>
            </a:r>
          </a:p>
          <a:p>
            <a:pPr algn="r" rtl="1"/>
            <a:r>
              <a:rPr lang="he-IL" dirty="0"/>
              <a:t>נחבר בסוף מחדש לצורה</a:t>
            </a:r>
            <a:br>
              <a:rPr lang="en-US" dirty="0"/>
            </a:br>
            <a:r>
              <a:rPr lang="he-IL" dirty="0"/>
              <a:t>השלמה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533BE2-56AF-4191-9C15-6F0ACA2F3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31" t="42650" r="21798" b="5466"/>
          <a:stretch/>
        </p:blipFill>
        <p:spPr>
          <a:xfrm>
            <a:off x="119336" y="3573016"/>
            <a:ext cx="5489059" cy="304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68989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DA680-FD79-4DDA-839C-DDD640DE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הפעלת הפילטר הראשון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4A273-4113-4DEC-8F27-8BC06DBF0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r>
              <a:rPr lang="he-IL" dirty="0"/>
              <a:t>הפעלת הפילטר נותנת תוצאה חשבונית אם גדול מגבול יש זיהוי של אלכסון יורד אם לא אין זיהוי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CD4123-1836-4DB2-B47A-0EC55C890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51" t="33212" r="18020" b="18489"/>
          <a:stretch/>
        </p:blipFill>
        <p:spPr>
          <a:xfrm>
            <a:off x="191344" y="1700808"/>
            <a:ext cx="7128792" cy="33123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8C2885-C333-4A34-A45F-4BBAE67589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52" t="32602" r="18018" b="16999"/>
          <a:stretch/>
        </p:blipFill>
        <p:spPr>
          <a:xfrm>
            <a:off x="191344" y="1556791"/>
            <a:ext cx="7128792" cy="34563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C52640-6B6F-43A3-9C32-7309469643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97" t="32549" r="18018" b="18101"/>
          <a:stretch/>
        </p:blipFill>
        <p:spPr>
          <a:xfrm>
            <a:off x="119336" y="1556791"/>
            <a:ext cx="7200800" cy="33843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F8807B7-47A3-4032-919C-93985AF251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397" t="32549" r="18018" b="18101"/>
          <a:stretch/>
        </p:blipFill>
        <p:spPr>
          <a:xfrm>
            <a:off x="119336" y="1583411"/>
            <a:ext cx="7200800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8122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93585-2A9D-4144-945D-A86CC4032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הפעלת הפילטר השני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90BAB-3369-4650-AD9A-BBAD43F2D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40D971-C979-4EC2-B271-2ADCF3CAFC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3" t="33200" r="17863" b="18198"/>
          <a:stretch/>
        </p:blipFill>
        <p:spPr>
          <a:xfrm>
            <a:off x="1991544" y="2391257"/>
            <a:ext cx="7560840" cy="3333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414B54-1B89-4466-BEB2-2A32505E4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41" t="33472" r="18434" b="18353"/>
          <a:stretch/>
        </p:blipFill>
        <p:spPr>
          <a:xfrm>
            <a:off x="2325276" y="2366327"/>
            <a:ext cx="7227108" cy="3303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4BD438-606A-450A-8537-9C1286C1CA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84" t="32874" r="18191" b="17343"/>
          <a:stretch/>
        </p:blipFill>
        <p:spPr>
          <a:xfrm>
            <a:off x="2325276" y="2310227"/>
            <a:ext cx="7227108" cy="3414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B02D2F-01A2-4CAD-BBE2-9C488EC0A8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39" t="32874" r="18136" b="17343"/>
          <a:stretch/>
        </p:blipFill>
        <p:spPr>
          <a:xfrm>
            <a:off x="2325276" y="2255973"/>
            <a:ext cx="7227108" cy="341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1372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18C53-9CF9-4F19-9052-06C6F32FC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לשאר התמונות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43615-5253-4B69-9569-1C035B493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r>
              <a:rPr lang="he-IL" dirty="0"/>
              <a:t>כך אפשר להראות לשאר התמונות</a:t>
            </a:r>
          </a:p>
          <a:p>
            <a:pPr algn="r" rtl="1"/>
            <a:r>
              <a:rPr lang="he-IL" dirty="0"/>
              <a:t>להגדרת הגבול לזיהוי יש חשיבות!! נבחר כאן 3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18584-309C-45A7-A6CF-C26B54CFA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66" t="32150" r="17793" b="18501"/>
          <a:stretch/>
        </p:blipFill>
        <p:spPr>
          <a:xfrm>
            <a:off x="263352" y="1728717"/>
            <a:ext cx="7272808" cy="33843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85A05C-50D6-471B-99B4-91BD299AE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31" t="32549" r="17928" b="18101"/>
          <a:stretch/>
        </p:blipFill>
        <p:spPr>
          <a:xfrm>
            <a:off x="263352" y="1736812"/>
            <a:ext cx="7272808" cy="33843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B9160F-D5E8-4EEB-BD34-239D4666D6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33" t="32550" r="18018" b="18101"/>
          <a:stretch/>
        </p:blipFill>
        <p:spPr>
          <a:xfrm>
            <a:off x="141737" y="1736812"/>
            <a:ext cx="7394423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855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3228D-84F0-4C8B-8BC4-EC9AF3C0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השכבות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DF7D8-29A4-4983-BBAB-BA4E4AA6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השכבה שמפעילה את הפילטר ומקבלת תוצאה מספרית נקראת שכבת </a:t>
            </a:r>
            <a:r>
              <a:rPr lang="he-IL" dirty="0" err="1"/>
              <a:t>הקונבולוציה</a:t>
            </a:r>
            <a:r>
              <a:rPr lang="he-IL" dirty="0"/>
              <a:t> – </a:t>
            </a:r>
            <a:r>
              <a:rPr lang="en-US" dirty="0"/>
              <a:t>Convolution Layer</a:t>
            </a:r>
            <a:r>
              <a:rPr lang="he-IL" dirty="0"/>
              <a:t> </a:t>
            </a:r>
          </a:p>
          <a:p>
            <a:pPr algn="r" rtl="1"/>
            <a:r>
              <a:rPr lang="he-IL" dirty="0"/>
              <a:t>השכבה שמפעילה את הגבול ומחליטה האם נמצאה אינפורמציה נקראת שכבת האיגום - </a:t>
            </a:r>
            <a:r>
              <a:rPr lang="en-US" dirty="0"/>
              <a:t>Pooling Layer</a:t>
            </a:r>
            <a:endParaRPr lang="he-IL" dirty="0"/>
          </a:p>
          <a:p>
            <a:pPr algn="r" rtl="1"/>
            <a:r>
              <a:rPr lang="he-IL" dirty="0"/>
              <a:t>אחריהם נמצאת שיכבה חיבור לאיחוד ההחלטה – </a:t>
            </a:r>
            <a:r>
              <a:rPr lang="en-US" dirty="0"/>
              <a:t>Fully Connected Layer</a:t>
            </a:r>
            <a:endParaRPr lang="he-IL" dirty="0"/>
          </a:p>
          <a:p>
            <a:pPr algn="r" rt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66605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F67D0-F6AB-40FD-B5E2-A6846FD0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הצגה </a:t>
            </a:r>
            <a:r>
              <a:rPr lang="he-IL" dirty="0" err="1"/>
              <a:t>מטריציונית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D8939-F9FD-4EAC-8F54-2E3E9CE52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אפשר לסכם לגבי כל צורה את המקומות בהם מצאנו את צורות הבסיס או לא במטריצה המכילה 1 ו -1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FB55F-E12E-4A08-B658-7A4E830C4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96" t="37400" r="17208" b="11150"/>
          <a:stretch/>
        </p:blipFill>
        <p:spPr>
          <a:xfrm>
            <a:off x="191344" y="3313928"/>
            <a:ext cx="6984776" cy="335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33807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598488" y="374650"/>
            <a:ext cx="10995025" cy="1017588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הבעיה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195" name="Content Placeholder 2"/>
          <p:cNvSpPr>
            <a:spLocks noGrp="1"/>
          </p:cNvSpPr>
          <p:nvPr/>
        </p:nvSpPr>
        <p:spPr>
          <a:xfrm>
            <a:off x="915988" y="1822450"/>
            <a:ext cx="10995025" cy="4479925"/>
          </a:xfrm>
          <a:prstGeom prst="rect">
            <a:avLst/>
          </a:prstGeom>
          <a:solidFill>
            <a:srgbClr val="FFFFFF"/>
          </a:solidFill>
          <a:ln>
            <a:solidFill>
              <a:prstClr val="black"/>
            </a:solidFill>
            <a:miter lim="800000"/>
          </a:ln>
        </p:spPr>
        <p:txBody>
          <a:bodyPr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89012" lvl="1" indent="-379412" algn="r" defTabSz="1217612" rtl="1" eaLnBrk="1" hangingPunct="1"/>
            <a:r>
              <a:rPr lang="he-IL" altLang="en-US" sz="2400">
                <a:cs typeface="Arial" pitchFamily="34" charset="0"/>
              </a:rPr>
              <a:t>קיימת משפחת מחלות בהן החולה מאבד יכול שליטה על מרבית השרירים ושומר אך ורק על יכולות נשימתיות ויכולת קוגניטיבית גבוהה</a:t>
            </a:r>
          </a:p>
          <a:p>
            <a:pPr marL="989012" lvl="1" indent="-379412" algn="r" defTabSz="1217612" rtl="1" eaLnBrk="1" hangingPunct="1"/>
            <a:r>
              <a:rPr lang="he-IL" altLang="en-US" sz="2400">
                <a:cs typeface="Arial" pitchFamily="34" charset="0"/>
              </a:rPr>
              <a:t>במקרים אלו יכולת התקשורת היחידה של החולה היא שליטה על שרירי העיניים</a:t>
            </a:r>
          </a:p>
          <a:p>
            <a:pPr marL="989012" lvl="1" indent="-379412" algn="r" defTabSz="1217612" rtl="1" eaLnBrk="1" hangingPunct="1"/>
            <a:r>
              <a:rPr lang="he-IL" altLang="en-US" sz="2500">
                <a:cs typeface="Arial" pitchFamily="34" charset="0"/>
              </a:rPr>
              <a:t>נתמקד במסגרת עבודה זו בזיהוי מצוקה של חולה נייח ע"ב ניתוח מצמוץ עיניים מאולץ (</a:t>
            </a:r>
            <a:r>
              <a:rPr altLang="en-US" sz="2500"/>
              <a:t>Deliberate blinking</a:t>
            </a:r>
            <a:r>
              <a:rPr lang="he-IL" altLang="en-US" sz="2500">
                <a:cs typeface="Arial" pitchFamily="34" charset="0"/>
              </a:rPr>
              <a:t>) להבדיל ממצמוץ טבעי כתוצאה מגירוי</a:t>
            </a:r>
          </a:p>
          <a:p>
            <a:pPr marL="1522412" lvl="2" indent="-303212" algn="r" defTabSz="1217612" rtl="1" eaLnBrk="1" hangingPunct="1"/>
            <a:endParaRPr lang="he-IL" altLang="en-US" sz="2000">
              <a:cs typeface="Arial" pitchFamily="34" charset="0"/>
            </a:endParaRPr>
          </a:p>
          <a:p>
            <a:pPr marL="455612" lvl="0" indent="-455612" algn="r" defTabSz="1217612" rtl="1" eaLnBrk="1" hangingPunct="1"/>
            <a:endParaRPr lang="he-IL" altLang="en-US" sz="2800">
              <a:cs typeface="Arial" pitchFamily="34" charset="0"/>
            </a:endParaRPr>
          </a:p>
          <a:p>
            <a:pPr marL="455612" lvl="0" indent="-455612" algn="r" defTabSz="1217612" rtl="1" eaLnBrk="1" hangingPunct="1"/>
            <a:endParaRPr lang="en-US" altLang="en-US" sz="360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2C33-855E-4352-B29E-F3BF17C8B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שוב פילטר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2EC0F-0050-4809-8161-A51D4F2DF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ואת המטריצה להפוך לפילטר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7C1BE-429A-438C-A04F-7F3E31F2E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87" t="36350" r="21798" b="11150"/>
          <a:stretch/>
        </p:blipFill>
        <p:spPr>
          <a:xfrm>
            <a:off x="190485" y="3140968"/>
            <a:ext cx="6336704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3325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D0233-0926-4211-8619-425240045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בחירת הזוכה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CDE21-C8FE-413A-9F6F-2BF4A4CC6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עבור </a:t>
            </a:r>
            <a:r>
              <a:rPr lang="en-US" dirty="0"/>
              <a:t>X</a:t>
            </a:r>
            <a:r>
              <a:rPr lang="he-IL" dirty="0"/>
              <a:t> נקבל בהפעלת הפילטרים את התוצאות הבאות</a:t>
            </a:r>
          </a:p>
          <a:p>
            <a:pPr algn="r" rtl="1"/>
            <a:r>
              <a:rPr lang="he-IL" dirty="0"/>
              <a:t>8 זוכה – הגבוה ביותר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17EB01-A909-4D28-B10A-69D4144F30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95" t="37399" r="18764" b="10100"/>
          <a:stretch/>
        </p:blipFill>
        <p:spPr>
          <a:xfrm>
            <a:off x="191344" y="3356992"/>
            <a:ext cx="6696744" cy="331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283023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02D3-FDAE-47A9-9274-C327715B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בחירת הזוכה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D1472-F277-4F85-879B-0C9071D2F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בצורה זהה לגבי השאר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C2DC6C-6B81-4597-A823-B5003F2EE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8" t="37400" r="18519" b="13250"/>
          <a:stretch/>
        </p:blipFill>
        <p:spPr>
          <a:xfrm>
            <a:off x="839416" y="3098723"/>
            <a:ext cx="7056784" cy="33843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19E37E-4BD3-4178-AFE2-2FDE15BD34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06" t="36734" r="18209" b="11817"/>
          <a:stretch/>
        </p:blipFill>
        <p:spPr>
          <a:xfrm>
            <a:off x="767408" y="3098723"/>
            <a:ext cx="7200800" cy="3528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9E64A8-7F8B-44ED-BA40-9A9096630A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85" t="37582" r="18018" b="12424"/>
          <a:stretch/>
        </p:blipFill>
        <p:spPr>
          <a:xfrm>
            <a:off x="623392" y="3198506"/>
            <a:ext cx="7344816" cy="342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77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89B73-E651-44FE-B939-D2F8E12F6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סיכום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A4AFF-6118-423E-B4B9-37CC2E2F1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תמונה מפוקסלת</a:t>
            </a:r>
          </a:p>
          <a:p>
            <a:pPr algn="r" rtl="1"/>
            <a:r>
              <a:rPr lang="he-IL" dirty="0"/>
              <a:t>המחשב קורא\מקודד אותם</a:t>
            </a:r>
          </a:p>
          <a:p>
            <a:pPr lvl="1" algn="r" rtl="1"/>
            <a:r>
              <a:rPr lang="he-IL" dirty="0" err="1"/>
              <a:t>קונבולוציה</a:t>
            </a:r>
            <a:r>
              <a:rPr lang="he-IL" dirty="0"/>
              <a:t> 2</a:t>
            </a:r>
            <a:r>
              <a:rPr lang="en-US" dirty="0"/>
              <a:t>X</a:t>
            </a:r>
            <a:r>
              <a:rPr lang="he-IL" dirty="0"/>
              <a:t>2</a:t>
            </a:r>
          </a:p>
          <a:p>
            <a:pPr lvl="1" algn="r" rtl="1"/>
            <a:r>
              <a:rPr lang="he-IL" dirty="0"/>
              <a:t>ביצוע איגום (</a:t>
            </a:r>
            <a:r>
              <a:rPr lang="en-US" dirty="0"/>
              <a:t>Pooling</a:t>
            </a:r>
            <a:br>
              <a:rPr lang="en-US" dirty="0"/>
            </a:br>
            <a:r>
              <a:rPr lang="he-IL" dirty="0"/>
              <a:t>לכל חלק</a:t>
            </a:r>
          </a:p>
          <a:p>
            <a:pPr algn="r" rtl="1"/>
            <a:r>
              <a:rPr lang="he-IL" dirty="0"/>
              <a:t>הלוגיקה שמשתמשת בפילטרים  מחברת ובוחרת בחלק </a:t>
            </a:r>
            <a:br>
              <a:rPr lang="en-US" dirty="0"/>
            </a:br>
            <a:r>
              <a:rPr lang="he-IL" dirty="0"/>
              <a:t>הנכון</a:t>
            </a:r>
          </a:p>
          <a:p>
            <a:pPr lvl="1" algn="r" rt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20A9B-D7C7-4CF5-849F-56C4ABF97B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18" t="43049" r="22167" b="5501"/>
          <a:stretch/>
        </p:blipFill>
        <p:spPr>
          <a:xfrm>
            <a:off x="191344" y="1628800"/>
            <a:ext cx="5567576" cy="31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194500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DBF05-32EC-45DB-A21A-BD9895D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איך ניראה התהליך המלא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6A4C0-DBC0-4D95-B1E0-C630131F7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ל </a:t>
            </a:r>
            <a:r>
              <a:rPr lang="en-US" dirty="0"/>
              <a:t>X</a:t>
            </a:r>
            <a:endParaRPr lang="he-IL" dirty="0"/>
          </a:p>
          <a:p>
            <a:pPr lvl="1" algn="r" rtl="1"/>
            <a:r>
              <a:rPr lang="he-IL" dirty="0" err="1"/>
              <a:t>הקונבולוציה</a:t>
            </a:r>
            <a:r>
              <a:rPr lang="he-IL" dirty="0"/>
              <a:t> נותנת את</a:t>
            </a:r>
            <a:br>
              <a:rPr lang="en-US" dirty="0"/>
            </a:br>
            <a:r>
              <a:rPr lang="he-IL" dirty="0"/>
              <a:t>אופציה 1,4,6,7</a:t>
            </a:r>
          </a:p>
          <a:p>
            <a:pPr lvl="1" algn="r" rtl="1"/>
            <a:r>
              <a:rPr lang="he-IL" dirty="0"/>
              <a:t>האיגום יוצר את</a:t>
            </a:r>
            <a:br>
              <a:rPr lang="en-US" dirty="0"/>
            </a:br>
            <a:r>
              <a:rPr lang="he-IL" dirty="0"/>
              <a:t>המטריצה</a:t>
            </a:r>
          </a:p>
          <a:p>
            <a:pPr lvl="1" algn="r" rtl="1"/>
            <a:r>
              <a:rPr lang="he-IL" dirty="0"/>
              <a:t>הפילטרים בוחרים את הזיהוי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5CFFBE-129E-40F0-9261-9758C34FF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26" t="32150" r="15238" b="5466"/>
          <a:stretch/>
        </p:blipFill>
        <p:spPr>
          <a:xfrm>
            <a:off x="335360" y="1772816"/>
            <a:ext cx="6021136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26174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A1B36-D65F-475A-B6C3-0052E8F24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מלאה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D11E4-8D97-4294-9EBF-61F9C935E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הרשת המלאה לכל האלמנטים שרצינו לזהות נראית כך בזיהוי </a:t>
            </a:r>
            <a:r>
              <a:rPr lang="en-US" dirty="0"/>
              <a:t>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857D5-8986-4EBC-8BF9-CC5BD5480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86" t="32150" r="15240" b="6817"/>
          <a:stretch/>
        </p:blipFill>
        <p:spPr>
          <a:xfrm>
            <a:off x="551384" y="2896938"/>
            <a:ext cx="6624736" cy="355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9713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82E53-C00A-4D7F-B08C-46CD846E5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העולם האמיתי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6ED38-7ED5-40F1-AEE6-9186410C0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תהליך הלמידה נעשה ע"י התחלה ממספרים </a:t>
            </a:r>
            <a:r>
              <a:rPr lang="he-IL" dirty="0" err="1"/>
              <a:t>אקראים</a:t>
            </a:r>
            <a:r>
              <a:rPr lang="he-IL" dirty="0"/>
              <a:t> השכבות השונות</a:t>
            </a:r>
          </a:p>
          <a:p>
            <a:pPr algn="r" rtl="1"/>
            <a:r>
              <a:rPr lang="he-IL" dirty="0"/>
              <a:t>הגדרת </a:t>
            </a:r>
            <a:r>
              <a:rPr lang="he-IL" dirty="0" err="1"/>
              <a:t>פונקצית</a:t>
            </a:r>
            <a:r>
              <a:rPr lang="he-IL" dirty="0"/>
              <a:t> טעות</a:t>
            </a:r>
          </a:p>
          <a:p>
            <a:pPr algn="r" rtl="1"/>
            <a:r>
              <a:rPr lang="he-IL" dirty="0"/>
              <a:t>ביצוע שינוי קטן</a:t>
            </a:r>
          </a:p>
          <a:p>
            <a:pPr algn="r" rtl="1"/>
            <a:r>
              <a:rPr lang="he-IL" dirty="0"/>
              <a:t>בחינת כיוון הנגזרת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279809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303D7-7927-4ED8-8037-DA9D8717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העולם האמיתי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209CE2-AC86-489C-86BA-DCA93BFE4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יש לפעמים יותר משכבה אחת</a:t>
            </a:r>
          </a:p>
          <a:p>
            <a:pPr algn="r" rtl="1"/>
            <a:r>
              <a:rPr lang="he-IL" dirty="0"/>
              <a:t>בסוף מספר, הערך הגבוה נבחר</a:t>
            </a:r>
            <a:endParaRPr lang="en-US" dirty="0"/>
          </a:p>
        </p:txBody>
      </p:sp>
      <p:pic>
        <p:nvPicPr>
          <p:cNvPr id="10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96B5F7D-B05D-493C-B589-1F0E3742D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566" y="4797152"/>
            <a:ext cx="5419725" cy="1924050"/>
          </a:xfrm>
          <a:prstGeom prst="rect">
            <a:avLst/>
          </a:prstGeom>
          <a:noFill/>
          <a:ln>
            <a:noFill/>
            <a:miter lim="800000"/>
          </a:ln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21A15EE-BBD6-42E6-8F67-EE03F7181E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3573016"/>
            <a:ext cx="5544617" cy="271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2869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5713-4C5C-40A2-9DEB-B551F396E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העולם האמיתי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48E6FD-C43D-4234-A4FB-0E1C46C52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בזיהוי תמונה מורכבת הפירוק לא יעשה רק לפיקסלים אלה גם נפרק את</a:t>
            </a:r>
            <a:br>
              <a:rPr lang="en-US" dirty="0"/>
            </a:br>
            <a:r>
              <a:rPr lang="he-IL" dirty="0"/>
              <a:t>התמונה לשכבות</a:t>
            </a:r>
            <a:br>
              <a:rPr lang="en-US" dirty="0"/>
            </a:br>
            <a:r>
              <a:rPr lang="he-IL" dirty="0"/>
              <a:t>בעזרת פילטרים </a:t>
            </a:r>
            <a:br>
              <a:rPr lang="en-US" dirty="0"/>
            </a:br>
            <a:r>
              <a:rPr lang="he-IL" dirty="0"/>
              <a:t>לדוגמה</a:t>
            </a:r>
            <a:br>
              <a:rPr lang="en-US" dirty="0"/>
            </a:br>
            <a:r>
              <a:rPr lang="en-US" dirty="0"/>
              <a:t>HIPASS</a:t>
            </a:r>
            <a:r>
              <a:rPr lang="he-IL" dirty="0"/>
              <a:t> , </a:t>
            </a:r>
            <a:r>
              <a:rPr lang="en-US" dirty="0"/>
              <a:t>LOWPASS</a:t>
            </a:r>
            <a:endParaRPr lang="he-IL" dirty="0"/>
          </a:p>
          <a:p>
            <a:pPr algn="r" rt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A2C764-8D79-49A2-A523-A396895209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40" t="31100" r="16551" b="5467"/>
          <a:stretch/>
        </p:blipFill>
        <p:spPr>
          <a:xfrm>
            <a:off x="47328" y="2853903"/>
            <a:ext cx="6866716" cy="398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54769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E09B-9996-4C51-96E2-0CCB6C51F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קרדיט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FC02C-CD11-486B-98A3-FB1DB1897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/>
              <a:t>תמונות מהרצאה </a:t>
            </a:r>
            <a:r>
              <a:rPr lang="he-IL" dirty="0"/>
              <a:t>של </a:t>
            </a:r>
            <a:r>
              <a:rPr lang="en-US" dirty="0">
                <a:hlinkClick r:id="rId2"/>
              </a:rPr>
              <a:t>Luis Serrano : A friendly introduction to Convolutional Neural Networks and Image Recognition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8583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3"/>
          <p:cNvSpPr>
            <a:spLocks noGrp="1"/>
          </p:cNvSpPr>
          <p:nvPr>
            <p:ph type="title"/>
          </p:nvPr>
        </p:nvSpPr>
        <p:spPr>
          <a:xfrm>
            <a:off x="3001963" y="628650"/>
            <a:ext cx="8755062" cy="968375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r" defTabSz="1219170" rtl="1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הרעיון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243" name="Content Placeholder 4"/>
          <p:cNvSpPr>
            <a:spLocks noGrp="1"/>
          </p:cNvSpPr>
          <p:nvPr>
            <p:ph idx="1"/>
          </p:nvPr>
        </p:nvSpPr>
        <p:spPr>
          <a:xfrm>
            <a:off x="3001963" y="1597025"/>
            <a:ext cx="8755062" cy="468153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455613" marR="0" lvl="0" indent="-455613" algn="r" defTabSz="1217613" rtl="1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he-IL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פתרון הבעיה ע"י זיהוי עצימת עין מכוונת</a:t>
            </a:r>
          </a:p>
          <a:p>
            <a:pPr marL="455613" marR="0" lvl="0" indent="-455613" algn="r" defTabSz="1217613" rtl="1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he-IL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יינתן מענה על פיזור טבעי של מאפייני עיניים בעזרת אלג' למידה עמוקה</a:t>
            </a:r>
          </a:p>
        </p:txBody>
      </p:sp>
      <p:pic>
        <p:nvPicPr>
          <p:cNvPr id="10244" name="Picture 15" descr="https://thispersondoesnotexist.com/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863" y="4389438"/>
            <a:ext cx="2132012" cy="213042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10245" name="Freeform 1"/>
          <p:cNvSpPr/>
          <p:nvPr/>
        </p:nvSpPr>
        <p:spPr>
          <a:xfrm>
            <a:off x="4711700" y="5295900"/>
            <a:ext cx="355600" cy="180975"/>
          </a:xfrm>
          <a:custGeom>
            <a:avLst/>
            <a:gdLst>
              <a:gd name="connsiteX0" fmla="*/ 0 w 355600"/>
              <a:gd name="connsiteY0" fmla="*/ 82550 h 180975"/>
              <a:gd name="connsiteX1" fmla="*/ 142875 w 355600"/>
              <a:gd name="connsiteY1" fmla="*/ 0 h 180975"/>
              <a:gd name="connsiteX2" fmla="*/ 288925 w 355600"/>
              <a:gd name="connsiteY2" fmla="*/ 15875 h 180975"/>
              <a:gd name="connsiteX3" fmla="*/ 355600 w 355600"/>
              <a:gd name="connsiteY3" fmla="*/ 130175 h 180975"/>
              <a:gd name="connsiteX4" fmla="*/ 241300 w 355600"/>
              <a:gd name="connsiteY4" fmla="*/ 180975 h 180975"/>
              <a:gd name="connsiteX5" fmla="*/ 66675 w 355600"/>
              <a:gd name="connsiteY5" fmla="*/ 158750 h 180975"/>
              <a:gd name="connsiteX6" fmla="*/ 0 w 355600"/>
              <a:gd name="connsiteY6" fmla="*/ 82550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600" h="180975">
                <a:moveTo>
                  <a:pt x="0" y="82550"/>
                </a:moveTo>
                <a:lnTo>
                  <a:pt x="142875" y="0"/>
                </a:lnTo>
                <a:lnTo>
                  <a:pt x="288925" y="15875"/>
                </a:lnTo>
                <a:lnTo>
                  <a:pt x="355600" y="130175"/>
                </a:lnTo>
                <a:lnTo>
                  <a:pt x="241300" y="180975"/>
                </a:lnTo>
                <a:lnTo>
                  <a:pt x="66675" y="158750"/>
                </a:lnTo>
                <a:lnTo>
                  <a:pt x="0" y="8255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46" name="Freeform 6"/>
          <p:cNvSpPr/>
          <p:nvPr/>
        </p:nvSpPr>
        <p:spPr>
          <a:xfrm>
            <a:off x="5251450" y="5295900"/>
            <a:ext cx="355600" cy="180975"/>
          </a:xfrm>
          <a:custGeom>
            <a:avLst/>
            <a:gdLst>
              <a:gd name="connsiteX0" fmla="*/ 0 w 355600"/>
              <a:gd name="connsiteY0" fmla="*/ 82550 h 180975"/>
              <a:gd name="connsiteX1" fmla="*/ 142875 w 355600"/>
              <a:gd name="connsiteY1" fmla="*/ 0 h 180975"/>
              <a:gd name="connsiteX2" fmla="*/ 288925 w 355600"/>
              <a:gd name="connsiteY2" fmla="*/ 15875 h 180975"/>
              <a:gd name="connsiteX3" fmla="*/ 355600 w 355600"/>
              <a:gd name="connsiteY3" fmla="*/ 130175 h 180975"/>
              <a:gd name="connsiteX4" fmla="*/ 241300 w 355600"/>
              <a:gd name="connsiteY4" fmla="*/ 180975 h 180975"/>
              <a:gd name="connsiteX5" fmla="*/ 66675 w 355600"/>
              <a:gd name="connsiteY5" fmla="*/ 158750 h 180975"/>
              <a:gd name="connsiteX6" fmla="*/ 0 w 355600"/>
              <a:gd name="connsiteY6" fmla="*/ 82550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600" h="180975">
                <a:moveTo>
                  <a:pt x="0" y="82550"/>
                </a:moveTo>
                <a:lnTo>
                  <a:pt x="142875" y="0"/>
                </a:lnTo>
                <a:lnTo>
                  <a:pt x="288925" y="15875"/>
                </a:lnTo>
                <a:lnTo>
                  <a:pt x="355600" y="130175"/>
                </a:lnTo>
                <a:lnTo>
                  <a:pt x="241300" y="180975"/>
                </a:lnTo>
                <a:lnTo>
                  <a:pt x="66675" y="158750"/>
                </a:lnTo>
                <a:lnTo>
                  <a:pt x="0" y="8255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47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025" y="4389438"/>
            <a:ext cx="2111375" cy="211772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10248" name="Freeform 9"/>
          <p:cNvSpPr/>
          <p:nvPr/>
        </p:nvSpPr>
        <p:spPr>
          <a:xfrm>
            <a:off x="7013575" y="5341938"/>
            <a:ext cx="355600" cy="66675"/>
          </a:xfrm>
          <a:custGeom>
            <a:avLst/>
            <a:gdLst>
              <a:gd name="connsiteX0" fmla="*/ 0 w 355600"/>
              <a:gd name="connsiteY0" fmla="*/ 82550 h 180975"/>
              <a:gd name="connsiteX1" fmla="*/ 142875 w 355600"/>
              <a:gd name="connsiteY1" fmla="*/ 0 h 180975"/>
              <a:gd name="connsiteX2" fmla="*/ 288925 w 355600"/>
              <a:gd name="connsiteY2" fmla="*/ 15875 h 180975"/>
              <a:gd name="connsiteX3" fmla="*/ 355600 w 355600"/>
              <a:gd name="connsiteY3" fmla="*/ 130175 h 180975"/>
              <a:gd name="connsiteX4" fmla="*/ 241300 w 355600"/>
              <a:gd name="connsiteY4" fmla="*/ 180975 h 180975"/>
              <a:gd name="connsiteX5" fmla="*/ 66675 w 355600"/>
              <a:gd name="connsiteY5" fmla="*/ 158750 h 180975"/>
              <a:gd name="connsiteX6" fmla="*/ 0 w 355600"/>
              <a:gd name="connsiteY6" fmla="*/ 82550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600" h="180975">
                <a:moveTo>
                  <a:pt x="0" y="82550"/>
                </a:moveTo>
                <a:lnTo>
                  <a:pt x="142875" y="0"/>
                </a:lnTo>
                <a:lnTo>
                  <a:pt x="288925" y="15875"/>
                </a:lnTo>
                <a:lnTo>
                  <a:pt x="355600" y="130175"/>
                </a:lnTo>
                <a:lnTo>
                  <a:pt x="241300" y="180975"/>
                </a:lnTo>
                <a:lnTo>
                  <a:pt x="66675" y="158750"/>
                </a:lnTo>
                <a:lnTo>
                  <a:pt x="0" y="8255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49" name="Freeform 10"/>
          <p:cNvSpPr/>
          <p:nvPr/>
        </p:nvSpPr>
        <p:spPr>
          <a:xfrm>
            <a:off x="7553325" y="5341938"/>
            <a:ext cx="355600" cy="66675"/>
          </a:xfrm>
          <a:custGeom>
            <a:avLst/>
            <a:gdLst>
              <a:gd name="connsiteX0" fmla="*/ 0 w 355600"/>
              <a:gd name="connsiteY0" fmla="*/ 82550 h 180975"/>
              <a:gd name="connsiteX1" fmla="*/ 142875 w 355600"/>
              <a:gd name="connsiteY1" fmla="*/ 0 h 180975"/>
              <a:gd name="connsiteX2" fmla="*/ 288925 w 355600"/>
              <a:gd name="connsiteY2" fmla="*/ 15875 h 180975"/>
              <a:gd name="connsiteX3" fmla="*/ 355600 w 355600"/>
              <a:gd name="connsiteY3" fmla="*/ 130175 h 180975"/>
              <a:gd name="connsiteX4" fmla="*/ 241300 w 355600"/>
              <a:gd name="connsiteY4" fmla="*/ 180975 h 180975"/>
              <a:gd name="connsiteX5" fmla="*/ 66675 w 355600"/>
              <a:gd name="connsiteY5" fmla="*/ 158750 h 180975"/>
              <a:gd name="connsiteX6" fmla="*/ 0 w 355600"/>
              <a:gd name="connsiteY6" fmla="*/ 82550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600" h="180975">
                <a:moveTo>
                  <a:pt x="0" y="82550"/>
                </a:moveTo>
                <a:lnTo>
                  <a:pt x="142875" y="0"/>
                </a:lnTo>
                <a:lnTo>
                  <a:pt x="288925" y="15875"/>
                </a:lnTo>
                <a:lnTo>
                  <a:pt x="355600" y="130175"/>
                </a:lnTo>
                <a:lnTo>
                  <a:pt x="241300" y="180975"/>
                </a:lnTo>
                <a:lnTo>
                  <a:pt x="66675" y="158750"/>
                </a:lnTo>
                <a:lnTo>
                  <a:pt x="0" y="8255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סיווג לזיהוי מצב העין (שלב 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44" y="1628800"/>
            <a:ext cx="11402037" cy="4968551"/>
          </a:xfrm>
        </p:spPr>
        <p:txBody>
          <a:bodyPr/>
          <a:lstStyle/>
          <a:p>
            <a:pPr algn="r" rtl="1"/>
            <a:r>
              <a:rPr lang="he-IL" dirty="0"/>
              <a:t>ע"פ המאמר (שקף 13), נבנתה רשת</a:t>
            </a:r>
            <a:br>
              <a:rPr lang="en-US" dirty="0"/>
            </a:br>
            <a:r>
              <a:rPr lang="he-IL" dirty="0"/>
              <a:t>הבאה: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פעילות להמשך:</a:t>
            </a:r>
          </a:p>
          <a:p>
            <a:pPr lvl="1" algn="r" rtl="1"/>
            <a:r>
              <a:rPr lang="he-IL" sz="3600" dirty="0"/>
              <a:t>אימון ע"ב הנתונים שהורדו בשלב</a:t>
            </a:r>
            <a:br>
              <a:rPr lang="he-IL" sz="3600" dirty="0"/>
            </a:br>
            <a:r>
              <a:rPr lang="he-IL" sz="3600" dirty="0"/>
              <a:t>קודם</a:t>
            </a:r>
            <a:endParaRPr lang="en-US" sz="3600" dirty="0"/>
          </a:p>
          <a:p>
            <a:pPr lvl="1" algn="r" rtl="1"/>
            <a:r>
              <a:rPr lang="he-IL" sz="3600" dirty="0"/>
              <a:t>וולידציה-טסטים (לפי חלוקה </a:t>
            </a:r>
            <a:r>
              <a:rPr lang="en-US" sz="3600" dirty="0"/>
              <a:t>80/20</a:t>
            </a:r>
            <a:r>
              <a:rPr lang="he-IL" sz="3600" dirty="0"/>
              <a:t>)</a:t>
            </a:r>
          </a:p>
          <a:p>
            <a:pPr marL="0" indent="0" algn="r" rtl="1">
              <a:buNone/>
            </a:pPr>
            <a:endParaRPr lang="he-IL" dirty="0"/>
          </a:p>
        </p:txBody>
      </p:sp>
      <p:grpSp>
        <p:nvGrpSpPr>
          <p:cNvPr id="16" name="Group 15"/>
          <p:cNvGrpSpPr/>
          <p:nvPr/>
        </p:nvGrpSpPr>
        <p:grpSpPr>
          <a:xfrm>
            <a:off x="321757" y="2003753"/>
            <a:ext cx="3758019" cy="4425165"/>
            <a:chOff x="321757" y="2003753"/>
            <a:chExt cx="3758019" cy="44251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532" b="48551"/>
            <a:stretch/>
          </p:blipFill>
          <p:spPr>
            <a:xfrm>
              <a:off x="321757" y="2003753"/>
              <a:ext cx="1237739" cy="414758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399" r="4762"/>
            <a:stretch/>
          </p:blipFill>
          <p:spPr>
            <a:xfrm>
              <a:off x="2639616" y="2003753"/>
              <a:ext cx="1440160" cy="442516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cxnSp>
          <p:nvCxnSpPr>
            <p:cNvPr id="8" name="Elbow Connector 7"/>
            <p:cNvCxnSpPr>
              <a:stCxn id="4" idx="2"/>
              <a:endCxn id="5" idx="0"/>
            </p:cNvCxnSpPr>
            <p:nvPr/>
          </p:nvCxnSpPr>
          <p:spPr>
            <a:xfrm rot="5400000" flipH="1" flipV="1">
              <a:off x="76366" y="2868013"/>
              <a:ext cx="4147589" cy="2419069"/>
            </a:xfrm>
            <a:prstGeom prst="bentConnector5">
              <a:avLst>
                <a:gd name="adj1" fmla="val -5512"/>
                <a:gd name="adj2" fmla="val 47908"/>
                <a:gd name="adj3" fmla="val 105512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531986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סיווג לזיהוי מצב העין (שלב 8)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431704" y="1988840"/>
            <a:ext cx="3758019" cy="4425165"/>
            <a:chOff x="321757" y="2003753"/>
            <a:chExt cx="3758019" cy="44251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532" b="48551"/>
            <a:stretch/>
          </p:blipFill>
          <p:spPr>
            <a:xfrm>
              <a:off x="321757" y="2003753"/>
              <a:ext cx="1237739" cy="414758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399" r="4762"/>
            <a:stretch/>
          </p:blipFill>
          <p:spPr>
            <a:xfrm>
              <a:off x="2639616" y="2003753"/>
              <a:ext cx="1440160" cy="442516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cxnSp>
          <p:nvCxnSpPr>
            <p:cNvPr id="8" name="Elbow Connector 7"/>
            <p:cNvCxnSpPr>
              <a:stCxn id="4" idx="2"/>
              <a:endCxn id="5" idx="0"/>
            </p:cNvCxnSpPr>
            <p:nvPr/>
          </p:nvCxnSpPr>
          <p:spPr>
            <a:xfrm rot="5400000" flipH="1" flipV="1">
              <a:off x="76366" y="2868013"/>
              <a:ext cx="4147589" cy="2419069"/>
            </a:xfrm>
            <a:prstGeom prst="bentConnector5">
              <a:avLst>
                <a:gd name="adj1" fmla="val -5512"/>
                <a:gd name="adj2" fmla="val 47908"/>
                <a:gd name="adj3" fmla="val 105512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8A1D9285-62A3-461C-A0E1-4D2189F8A0E8}"/>
              </a:ext>
            </a:extLst>
          </p:cNvPr>
          <p:cNvSpPr/>
          <p:nvPr/>
        </p:nvSpPr>
        <p:spPr>
          <a:xfrm>
            <a:off x="231505" y="1588430"/>
            <a:ext cx="1584176" cy="864096"/>
          </a:xfrm>
          <a:prstGeom prst="wedgeRoundRectCallout">
            <a:avLst>
              <a:gd name="adj1" fmla="val 147520"/>
              <a:gd name="adj2" fmla="val 106041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קונבולוציה ראשונה </a:t>
            </a:r>
            <a:br>
              <a:rPr lang="en-US" sz="1600" dirty="0"/>
            </a:br>
            <a:r>
              <a:rPr lang="en-US" sz="1600" dirty="0"/>
              <a:t>3x3</a:t>
            </a:r>
            <a:endParaRPr lang="LID4096" sz="16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00740A-F106-4D8B-A4D4-5D54B9150036}"/>
              </a:ext>
            </a:extLst>
          </p:cNvPr>
          <p:cNvSpPr/>
          <p:nvPr/>
        </p:nvSpPr>
        <p:spPr>
          <a:xfrm>
            <a:off x="231505" y="3546804"/>
            <a:ext cx="1440160" cy="720080"/>
          </a:xfrm>
          <a:prstGeom prst="wedgeRectCallout">
            <a:avLst>
              <a:gd name="adj1" fmla="val 197424"/>
              <a:gd name="adj2" fmla="val 34722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אקטיבציה</a:t>
            </a:r>
            <a:endParaRPr lang="LID4096" sz="1600" dirty="0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F2BE71BF-DBE6-4596-BC44-E67A7495DD85}"/>
              </a:ext>
            </a:extLst>
          </p:cNvPr>
          <p:cNvSpPr/>
          <p:nvPr/>
        </p:nvSpPr>
        <p:spPr>
          <a:xfrm>
            <a:off x="231505" y="2547939"/>
            <a:ext cx="1440160" cy="720080"/>
          </a:xfrm>
          <a:prstGeom prst="wedgeRectCallout">
            <a:avLst>
              <a:gd name="adj1" fmla="val 196101"/>
              <a:gd name="adj2" fmla="val 112766"/>
            </a:avLst>
          </a:prstGeom>
          <a:ln cap="sq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/>
              <a:t>צמצום מימד </a:t>
            </a:r>
            <a:r>
              <a:rPr lang="en-US" sz="1600" dirty="0"/>
              <a:t>(</a:t>
            </a:r>
            <a:r>
              <a:rPr lang="en-US" sz="1600"/>
              <a:t>1&lt;-2)</a:t>
            </a:r>
            <a:endParaRPr lang="LID4096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BE424D-FBCD-46D5-952E-3BFCD8AB1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723" y="4204820"/>
            <a:ext cx="1871334" cy="143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84C29B36-77DF-4B45-A5D4-5B3A7137FB4A}"/>
              </a:ext>
            </a:extLst>
          </p:cNvPr>
          <p:cNvSpPr/>
          <p:nvPr/>
        </p:nvSpPr>
        <p:spPr>
          <a:xfrm>
            <a:off x="181992" y="5936158"/>
            <a:ext cx="1440160" cy="720080"/>
          </a:xfrm>
          <a:prstGeom prst="wedgeRectCallout">
            <a:avLst>
              <a:gd name="adj1" fmla="val 168984"/>
              <a:gd name="adj2" fmla="val -19411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קונבולוציה שניה</a:t>
            </a:r>
            <a:endParaRPr lang="en-US" sz="1600" dirty="0"/>
          </a:p>
          <a:p>
            <a:pPr algn="ctr"/>
            <a:r>
              <a:rPr lang="en-US" sz="1600" dirty="0"/>
              <a:t>3X3</a:t>
            </a:r>
            <a:endParaRPr lang="LID4096" sz="1600" dirty="0"/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65DB980B-466C-40B4-9DAD-6DEE0192366E}"/>
              </a:ext>
            </a:extLst>
          </p:cNvPr>
          <p:cNvSpPr/>
          <p:nvPr/>
        </p:nvSpPr>
        <p:spPr>
          <a:xfrm>
            <a:off x="1820471" y="6053965"/>
            <a:ext cx="1440160" cy="720080"/>
          </a:xfrm>
          <a:prstGeom prst="wedgeRectCallout">
            <a:avLst>
              <a:gd name="adj1" fmla="val 76390"/>
              <a:gd name="adj2" fmla="val -133270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צמצום מימד </a:t>
            </a:r>
            <a:r>
              <a:rPr lang="en-US" sz="1600" dirty="0"/>
              <a:t>(1&lt;-2)</a:t>
            </a:r>
            <a:endParaRPr lang="LID4096" sz="1600" dirty="0"/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704148B1-3521-4FC5-AE7C-D37B54509DC0}"/>
              </a:ext>
            </a:extLst>
          </p:cNvPr>
          <p:cNvSpPr/>
          <p:nvPr/>
        </p:nvSpPr>
        <p:spPr>
          <a:xfrm>
            <a:off x="8328248" y="1844824"/>
            <a:ext cx="1584176" cy="864096"/>
          </a:xfrm>
          <a:prstGeom prst="wedgeRectCallout">
            <a:avLst>
              <a:gd name="adj1" fmla="val -120161"/>
              <a:gd name="adj2" fmla="val 36266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קונבולוציה שלישית </a:t>
            </a:r>
            <a:br>
              <a:rPr lang="en-US" sz="1600" dirty="0"/>
            </a:br>
            <a:r>
              <a:rPr lang="en-US" sz="1600" dirty="0"/>
              <a:t>3x3</a:t>
            </a:r>
            <a:endParaRPr lang="LID4096" sz="1600" dirty="0"/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D56F4FF6-84F7-44E8-824F-55CC076E4B35}"/>
              </a:ext>
            </a:extLst>
          </p:cNvPr>
          <p:cNvSpPr/>
          <p:nvPr/>
        </p:nvSpPr>
        <p:spPr>
          <a:xfrm>
            <a:off x="8328248" y="2835971"/>
            <a:ext cx="1584176" cy="864096"/>
          </a:xfrm>
          <a:prstGeom prst="wedgeRectCallout">
            <a:avLst>
              <a:gd name="adj1" fmla="val -127977"/>
              <a:gd name="adj2" fmla="val 12015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קונבולוציה רביעית </a:t>
            </a:r>
            <a:br>
              <a:rPr lang="en-US" sz="1600" dirty="0"/>
            </a:br>
            <a:r>
              <a:rPr lang="he-IL" sz="1600" dirty="0"/>
              <a:t>1</a:t>
            </a:r>
            <a:r>
              <a:rPr lang="en-US" sz="1600" dirty="0"/>
              <a:t>x</a:t>
            </a:r>
            <a:r>
              <a:rPr lang="he-IL" sz="1600" dirty="0"/>
              <a:t>1</a:t>
            </a:r>
            <a:endParaRPr lang="LID4096" sz="1600" dirty="0"/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DEB8CF71-79AD-4E38-A6C8-0DFDA22166A1}"/>
              </a:ext>
            </a:extLst>
          </p:cNvPr>
          <p:cNvSpPr/>
          <p:nvPr/>
        </p:nvSpPr>
        <p:spPr>
          <a:xfrm>
            <a:off x="8328248" y="3910583"/>
            <a:ext cx="1584176" cy="720080"/>
          </a:xfrm>
          <a:prstGeom prst="wedgeRectCallout">
            <a:avLst>
              <a:gd name="adj1" fmla="val -142709"/>
              <a:gd name="adj2" fmla="val -48611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צמצום מימד</a:t>
            </a:r>
            <a:br>
              <a:rPr lang="en-US" sz="1600" dirty="0"/>
            </a:br>
            <a:r>
              <a:rPr lang="he-IL" sz="1600" dirty="0"/>
              <a:t> </a:t>
            </a:r>
            <a:r>
              <a:rPr lang="en-US" sz="1600" dirty="0"/>
              <a:t>(1&lt;-2)</a:t>
            </a:r>
            <a:endParaRPr lang="LID4096" sz="1600" dirty="0"/>
          </a:p>
        </p:txBody>
      </p:sp>
      <p:sp>
        <p:nvSpPr>
          <p:cNvPr id="20" name="Speech Bubble: Rectangle 19">
            <a:extLst>
              <a:ext uri="{FF2B5EF4-FFF2-40B4-BE49-F238E27FC236}">
                <a16:creationId xmlns:a16="http://schemas.microsoft.com/office/drawing/2014/main" id="{24BAC9E7-AF81-4684-A017-26B91BB30DA3}"/>
              </a:ext>
            </a:extLst>
          </p:cNvPr>
          <p:cNvSpPr/>
          <p:nvPr/>
        </p:nvSpPr>
        <p:spPr>
          <a:xfrm>
            <a:off x="8328248" y="4841179"/>
            <a:ext cx="1584176" cy="720080"/>
          </a:xfrm>
          <a:prstGeom prst="wedgeRectCallout">
            <a:avLst>
              <a:gd name="adj1" fmla="val -116854"/>
              <a:gd name="adj2" fmla="val -2744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SoftMax</a:t>
            </a:r>
            <a:endParaRPr lang="LID4096" sz="1600" dirty="0"/>
          </a:p>
        </p:txBody>
      </p: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B3928EC3-EB75-416E-84C9-C287194487A4}"/>
              </a:ext>
            </a:extLst>
          </p:cNvPr>
          <p:cNvSpPr/>
          <p:nvPr/>
        </p:nvSpPr>
        <p:spPr>
          <a:xfrm>
            <a:off x="8337351" y="5693925"/>
            <a:ext cx="1584176" cy="720080"/>
          </a:xfrm>
          <a:prstGeom prst="wedgeRectCallout">
            <a:avLst>
              <a:gd name="adj1" fmla="val -155335"/>
              <a:gd name="adj2" fmla="val 14882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Probabilities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2278416104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6653-D500-4665-BE60-7107F116B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פונקציות אקטיבציה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B8F0-1570-431D-A676-1C8B73374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1" y="1700808"/>
            <a:ext cx="10994760" cy="4896543"/>
          </a:xfrm>
        </p:spPr>
        <p:txBody>
          <a:bodyPr/>
          <a:lstStyle/>
          <a:p>
            <a:pPr algn="r" rtl="1"/>
            <a:r>
              <a:rPr lang="he-IL" dirty="0"/>
              <a:t>פונקציית אקטיבציה  הנה בפועל פונקציה תמסורת (</a:t>
            </a:r>
            <a:r>
              <a:rPr lang="en-US" dirty="0"/>
              <a:t>Transfer function</a:t>
            </a:r>
            <a:r>
              <a:rPr lang="he-IL" dirty="0"/>
              <a:t>)</a:t>
            </a:r>
          </a:p>
          <a:p>
            <a:pPr algn="r" rtl="1"/>
            <a:r>
              <a:rPr lang="he-IL" dirty="0" err="1"/>
              <a:t>בהנתן</a:t>
            </a:r>
            <a:r>
              <a:rPr lang="he-IL" dirty="0"/>
              <a:t> תוצאת שכבה חישוב (</a:t>
            </a:r>
            <a:r>
              <a:rPr lang="he-IL" dirty="0" err="1"/>
              <a:t>קונבולוציה</a:t>
            </a:r>
            <a:r>
              <a:rPr lang="he-IL" dirty="0"/>
              <a:t>, רידוד </a:t>
            </a:r>
            <a:r>
              <a:rPr lang="he-IL" dirty="0" err="1"/>
              <a:t>וכו</a:t>
            </a:r>
            <a:r>
              <a:rPr lang="he-IL" dirty="0"/>
              <a:t>) הפונקציה ממירה את התוצאה למרחב שונה</a:t>
            </a:r>
          </a:p>
          <a:p>
            <a:pPr lvl="1" algn="r" rtl="1"/>
            <a:r>
              <a:rPr lang="he-IL" dirty="0"/>
              <a:t>למשל פונק' יחידה </a:t>
            </a:r>
            <a:r>
              <a:rPr lang="en-US" dirty="0"/>
              <a:t>f(x)=x</a:t>
            </a:r>
            <a:r>
              <a:rPr lang="he-IL" dirty="0"/>
              <a:t> מעתיקה תוצאה של שכבה קודמת לשכבה הבאה</a:t>
            </a:r>
          </a:p>
          <a:p>
            <a:pPr lvl="1" algn="r" rtl="1"/>
            <a:r>
              <a:rPr lang="he-IL" dirty="0"/>
              <a:t>פונקציית מדרגה:     </a:t>
            </a:r>
            <a:r>
              <a:rPr lang="en-US" dirty="0"/>
              <a:t>f(x)=[0:x&lt;5 ; 1:x&gt;=5]</a:t>
            </a:r>
            <a:r>
              <a:rPr lang="he-IL" dirty="0"/>
              <a:t> ממירה את התוצאה לערך בינארי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04133245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6653-D500-4665-BE60-7107F116B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פונקציות אקטיבציה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B8F0-1570-431D-A676-1C8B73374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1" y="1700808"/>
            <a:ext cx="10994760" cy="4896543"/>
          </a:xfrm>
        </p:spPr>
        <p:txBody>
          <a:bodyPr/>
          <a:lstStyle/>
          <a:p>
            <a:pPr algn="r" rtl="1"/>
            <a:r>
              <a:rPr lang="he-IL" dirty="0"/>
              <a:t>המשמעות הפרקטית של פונקציה הזו הנה קביעת סף (לאו דווקא קשיח) למידת ההפעלה של ה"נוירון"</a:t>
            </a:r>
          </a:p>
          <a:p>
            <a:pPr lvl="1" algn="r" rtl="1"/>
            <a:r>
              <a:rPr lang="he-IL" dirty="0"/>
              <a:t>בשני </a:t>
            </a:r>
            <a:r>
              <a:rPr lang="he-IL" dirty="0" err="1"/>
              <a:t>קלאסים</a:t>
            </a:r>
            <a:r>
              <a:rPr lang="he-IL" dirty="0"/>
              <a:t> – בינארי</a:t>
            </a:r>
          </a:p>
          <a:p>
            <a:pPr lvl="1" algn="r" rtl="1"/>
            <a:r>
              <a:rPr lang="he-IL" dirty="0"/>
              <a:t>ביותר מידת ההפעלה, אחוז הפעלה, של ה"נוירון"</a:t>
            </a:r>
            <a:endParaRPr lang="LID4096" dirty="0"/>
          </a:p>
        </p:txBody>
      </p:sp>
      <p:pic>
        <p:nvPicPr>
          <p:cNvPr id="4098" name="Picture 2" descr="Programming a Deep Neural Network from Scratch using MQL Language - Neural  Networks - 26 January 2019 - Traders' Blogs">
            <a:extLst>
              <a:ext uri="{FF2B5EF4-FFF2-40B4-BE49-F238E27FC236}">
                <a16:creationId xmlns:a16="http://schemas.microsoft.com/office/drawing/2014/main" id="{3C1264FF-8D1F-44A7-9C63-D7E783698F8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1642887"/>
            <a:ext cx="10105891" cy="501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2954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6653-D500-4665-BE60-7107F116B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פונקציות אקטיבציה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B8F0-1570-431D-A676-1C8B73374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1" y="1700808"/>
            <a:ext cx="10994760" cy="4896543"/>
          </a:xfrm>
        </p:spPr>
        <p:txBody>
          <a:bodyPr/>
          <a:lstStyle/>
          <a:p>
            <a:pPr algn="r" rtl="1"/>
            <a:r>
              <a:rPr lang="he-IL" dirty="0"/>
              <a:t>פונקציית אקטיבציה  </a:t>
            </a:r>
            <a:r>
              <a:rPr lang="he-IL" dirty="0" err="1"/>
              <a:t>סיגמואיד</a:t>
            </a:r>
            <a:r>
              <a:rPr lang="he-IL" dirty="0"/>
              <a:t>:</a:t>
            </a:r>
          </a:p>
          <a:p>
            <a:pPr lvl="1" algn="r" rtl="1"/>
            <a:r>
              <a:rPr lang="he-IL" sz="3200" dirty="0"/>
              <a:t>לרוב שימושית כאשר יש פרשנות</a:t>
            </a:r>
            <a:br>
              <a:rPr lang="en-US" sz="3200" dirty="0"/>
            </a:br>
            <a:r>
              <a:rPr lang="he-IL" sz="3200" dirty="0"/>
              <a:t>של הסתברות, במוצא שכבה</a:t>
            </a:r>
            <a:br>
              <a:rPr lang="en-US" sz="3200" dirty="0"/>
            </a:br>
            <a:r>
              <a:rPr lang="he-IL" sz="3200" dirty="0"/>
              <a:t>קודמת (בגלל טווח הערך</a:t>
            </a:r>
            <a:br>
              <a:rPr lang="en-US" sz="3200" dirty="0"/>
            </a:br>
            <a:r>
              <a:rPr lang="he-IL" sz="3200" dirty="0"/>
              <a:t> והארגומנט)</a:t>
            </a:r>
          </a:p>
          <a:p>
            <a:pPr lvl="1" algn="r" rtl="1"/>
            <a:r>
              <a:rPr lang="he-IL" sz="3200" dirty="0"/>
              <a:t>חסומה</a:t>
            </a:r>
          </a:p>
          <a:p>
            <a:pPr lvl="1" algn="r" rtl="1"/>
            <a:r>
              <a:rPr lang="he-IL" sz="3200" dirty="0"/>
              <a:t>בעיית ה </a:t>
            </a:r>
            <a:r>
              <a:rPr lang="en-US" sz="3200" dirty="0"/>
              <a:t>Vanishing gradients</a:t>
            </a:r>
            <a:endParaRPr lang="he-IL" sz="3200" dirty="0"/>
          </a:p>
        </p:txBody>
      </p:sp>
      <p:pic>
        <p:nvPicPr>
          <p:cNvPr id="1028" name="Picture 4" descr="BLOG">
            <a:extLst>
              <a:ext uri="{FF2B5EF4-FFF2-40B4-BE49-F238E27FC236}">
                <a16:creationId xmlns:a16="http://schemas.microsoft.com/office/drawing/2014/main" id="{F90BFCC6-94FE-4983-8801-A96B8551B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44" y="1693942"/>
            <a:ext cx="4801344" cy="394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343352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733F-1D69-4DA8-B9B8-F8B035802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712920C3-8E6F-43BE-9419-3B516E7857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44" y="1700808"/>
            <a:ext cx="4133782" cy="310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C6E8F5-D450-42CE-8927-311377EEC2CE}"/>
              </a:ext>
            </a:extLst>
          </p:cNvPr>
          <p:cNvSpPr txBox="1"/>
          <p:nvPr/>
        </p:nvSpPr>
        <p:spPr>
          <a:xfrm>
            <a:off x="3863752" y="1988840"/>
            <a:ext cx="7678652" cy="4176464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lvl1pPr marL="455613" indent="-455613" algn="r" defTabSz="1217613" rtl="1">
              <a:spcBef>
                <a:spcPct val="20000"/>
              </a:spcBef>
              <a:buFont typeface="Arial" pitchFamily="34" charset="0"/>
              <a:buChar char="•"/>
              <a:defRPr lang="en-US" altLang="en-US" sz="3733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89013" lvl="1" indent="-379413" algn="r" defTabSz="1217613" rtl="1">
              <a:spcBef>
                <a:spcPct val="20000"/>
              </a:spcBef>
              <a:buFont typeface="Arial" pitchFamily="34" charset="0"/>
              <a:buChar char="–"/>
              <a:defRPr lang="en-US" altLang="en-US" sz="32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522413" indent="-303213" defTabSz="1217613">
              <a:spcBef>
                <a:spcPct val="20000"/>
              </a:spcBef>
              <a:buFont typeface="Arial" pitchFamily="34" charset="0"/>
              <a:buChar char="•"/>
              <a:defRPr lang="en-US" altLang="en-US" sz="32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132013" indent="-303213" defTabSz="1217613">
              <a:spcBef>
                <a:spcPct val="20000"/>
              </a:spcBef>
              <a:buFont typeface="Arial" pitchFamily="34" charset="0"/>
              <a:buChar char="–"/>
              <a:defRPr lang="en-US" altLang="en-US" sz="26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1613" indent="-303213" defTabSz="1217613">
              <a:spcBef>
                <a:spcPct val="20000"/>
              </a:spcBef>
              <a:buFont typeface="Arial" pitchFamily="34" charset="0"/>
              <a:buChar char="»"/>
              <a:defRPr lang="en-US" altLang="en-US" sz="26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פונקציית אקטיבציה טנגנס היפרבולי:</a:t>
            </a:r>
          </a:p>
          <a:p>
            <a:pPr lvl="1"/>
            <a:r>
              <a:rPr lang="he-IL" dirty="0"/>
              <a:t>דומה לסיגמואיד אבל שלילית בתחום השלילי</a:t>
            </a:r>
          </a:p>
          <a:p>
            <a:pPr lvl="1"/>
            <a:r>
              <a:rPr lang="he-IL" dirty="0"/>
              <a:t>יעילה כאשר נדרש "לדכא" ערך שלילי כמוצא של שכבה</a:t>
            </a:r>
          </a:p>
        </p:txBody>
      </p:sp>
    </p:spTree>
    <p:extLst>
      <p:ext uri="{BB962C8B-B14F-4D97-AF65-F5344CB8AC3E}">
        <p14:creationId xmlns:p14="http://schemas.microsoft.com/office/powerpoint/2010/main" val="2805166057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6653-D500-4665-BE60-7107F116B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פונקציות אקטיבציה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B8F0-1570-431D-A676-1C8B73374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1" y="1700808"/>
            <a:ext cx="10994760" cy="4896543"/>
          </a:xfrm>
        </p:spPr>
        <p:txBody>
          <a:bodyPr/>
          <a:lstStyle/>
          <a:p>
            <a:pPr algn="r" rtl="1"/>
            <a:r>
              <a:rPr lang="he-IL" sz="3200" dirty="0"/>
              <a:t>פונקציית אקטיבציה</a:t>
            </a:r>
            <a:br>
              <a:rPr lang="en-US" sz="3200" dirty="0"/>
            </a:br>
            <a:r>
              <a:rPr lang="en-US" sz="3200" dirty="0" err="1"/>
              <a:t>RelU</a:t>
            </a:r>
            <a:r>
              <a:rPr lang="he-IL" sz="3200" dirty="0"/>
              <a:t> </a:t>
            </a:r>
            <a:r>
              <a:rPr lang="en-US" sz="3200" dirty="0"/>
              <a:t>Rectified Linear Unit)</a:t>
            </a:r>
            <a:r>
              <a:rPr lang="he-IL" sz="3200" dirty="0"/>
              <a:t>):</a:t>
            </a:r>
          </a:p>
          <a:p>
            <a:pPr lvl="1" algn="r" rtl="1"/>
            <a:r>
              <a:rPr lang="he-IL" sz="3167" dirty="0"/>
              <a:t>יותר קלה לחישוב</a:t>
            </a:r>
          </a:p>
          <a:p>
            <a:pPr lvl="1" algn="r" rtl="1"/>
            <a:r>
              <a:rPr lang="he-IL" sz="3167" dirty="0"/>
              <a:t>מגיבה טוב לשינויים </a:t>
            </a:r>
            <a:br>
              <a:rPr lang="en-US" sz="3167" dirty="0"/>
            </a:br>
            <a:r>
              <a:rPr lang="he-IL" sz="3167" dirty="0"/>
              <a:t>(בתחום החיובי)</a:t>
            </a:r>
          </a:p>
          <a:p>
            <a:pPr lvl="1" algn="r" rtl="1"/>
            <a:r>
              <a:rPr lang="he-IL" sz="3167" dirty="0"/>
              <a:t>מנוונת נוירונים ומרדדת את הרשת</a:t>
            </a:r>
          </a:p>
          <a:p>
            <a:pPr lvl="1" algn="r" rtl="1"/>
            <a:r>
              <a:rPr lang="he-IL" sz="3167" dirty="0"/>
              <a:t>התכנסות טובה יותר בתהליך האימון (מלבד בעיית ה"פיצוץ")</a:t>
            </a:r>
            <a:br>
              <a:rPr lang="en-US" sz="3167" dirty="0"/>
            </a:br>
            <a:br>
              <a:rPr lang="en-US" sz="3167" dirty="0"/>
            </a:br>
            <a:endParaRPr lang="he-IL" sz="3167" dirty="0"/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CDC36E07-9260-4ED2-B9A0-63B36EEF8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" y="1556792"/>
            <a:ext cx="6424786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380383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13244-A76E-4F0E-B222-AF943D7CD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/>
              <a:t>ה - </a:t>
            </a:r>
            <a:r>
              <a:rPr lang="en-US" dirty="0"/>
              <a:t>RCNN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1C4D-85BD-49B3-A63F-09FDE8248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כאשר </a:t>
            </a:r>
            <a:r>
              <a:rPr lang="he-IL" dirty="0" err="1"/>
              <a:t>מפעילית</a:t>
            </a:r>
            <a:r>
              <a:rPr lang="he-IL" dirty="0"/>
              <a:t> רשת </a:t>
            </a:r>
            <a:r>
              <a:rPr lang="he-IL" dirty="0" err="1"/>
              <a:t>קונבולוציה</a:t>
            </a:r>
            <a:r>
              <a:rPr lang="he-IL" dirty="0"/>
              <a:t> על תמונה בה יש מספר אובייקטים, ועוד מסוגים שונים הרשת נוטה "להתבלבל"</a:t>
            </a:r>
          </a:p>
          <a:p>
            <a:pPr algn="r" rtl="1"/>
            <a:r>
              <a:rPr lang="he-IL" dirty="0"/>
              <a:t>הרי יהיה פיצ'רים שעליהם יגיב פילטר שמסווג "סוג 1" אבל גם פיצ'רים שיבצעו אקטיבציה על "סוג 2"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959101769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50CA-41B4-4C2C-A92B-F4FA9408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/>
              <a:t>ה - </a:t>
            </a:r>
            <a:r>
              <a:rPr lang="en-US" dirty="0"/>
              <a:t>RCNN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D94E-B033-4357-B70F-0F71E7819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הפתרון: ייצור רשת שעוברת על אזורי עניין (כ- 2000)</a:t>
            </a:r>
            <a:br>
              <a:rPr lang="en-US" dirty="0"/>
            </a:br>
            <a:r>
              <a:rPr lang="he-IL" dirty="0"/>
              <a:t>מסווגת ומאחדת תוצאות</a:t>
            </a:r>
          </a:p>
          <a:p>
            <a:pPr algn="r" rtl="1"/>
            <a:endParaRPr lang="LID4096" dirty="0"/>
          </a:p>
        </p:txBody>
      </p:sp>
      <p:pic>
        <p:nvPicPr>
          <p:cNvPr id="5122" name="Picture 2" descr="Image for post">
            <a:extLst>
              <a:ext uri="{FF2B5EF4-FFF2-40B4-BE49-F238E27FC236}">
                <a16:creationId xmlns:a16="http://schemas.microsoft.com/office/drawing/2014/main" id="{C77E1578-6F66-49B6-AF72-B68BC93FAE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" t="10328" r="5118" b="4985"/>
          <a:stretch/>
        </p:blipFill>
        <p:spPr bwMode="auto">
          <a:xfrm>
            <a:off x="567018" y="3429000"/>
            <a:ext cx="8640960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980353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35FF-8C62-4164-A24F-521B0026F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/>
              <a:t>שיקולי בחירה של </a:t>
            </a:r>
            <a:r>
              <a:rPr lang="en-US" dirty="0"/>
              <a:t>CNN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7632E-6517-489B-AFC1-36376E259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סיווג בינארי עם עצם בודד בקלט – עין עצומה - פתוחה</a:t>
            </a:r>
          </a:p>
          <a:p>
            <a:pPr algn="r" rtl="1"/>
            <a:r>
              <a:rPr lang="he-IL" dirty="0"/>
              <a:t>ביצועים – </a:t>
            </a:r>
            <a:r>
              <a:rPr lang="en-US" dirty="0"/>
              <a:t>RCNN</a:t>
            </a:r>
            <a:r>
              <a:rPr lang="he-IL" dirty="0"/>
              <a:t> איטי מאוד</a:t>
            </a:r>
          </a:p>
          <a:p>
            <a:pPr algn="r" rtl="1"/>
            <a:r>
              <a:rPr lang="he-IL" dirty="0"/>
              <a:t>פשטות אימון (סיבוכיות חישובית) – מאמנים גם את רשת ה </a:t>
            </a:r>
            <a:r>
              <a:rPr lang="en-US" dirty="0"/>
              <a:t>Proposals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93055900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598488" y="374650"/>
            <a:ext cx="10995025" cy="1017588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 err="1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ישום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267" name="Content Placeholder 2"/>
          <p:cNvSpPr>
            <a:spLocks noGrp="1"/>
          </p:cNvSpPr>
          <p:nvPr/>
        </p:nvSpPr>
        <p:spPr>
          <a:xfrm>
            <a:off x="598488" y="1789113"/>
            <a:ext cx="10995025" cy="4479925"/>
          </a:xfrm>
          <a:prstGeom prst="rect">
            <a:avLst/>
          </a:prstGeom>
          <a:solidFill>
            <a:srgbClr val="FFFFFF"/>
          </a:solidFill>
          <a:ln>
            <a:solidFill>
              <a:prstClr val="black"/>
            </a:solidFill>
            <a:miter lim="800000"/>
          </a:ln>
        </p:spPr>
        <p:txBody>
          <a:bodyPr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5612" lvl="0" indent="-455612" algn="r" defTabSz="1217612" rtl="1" eaLnBrk="1" hangingPunct="1"/>
            <a:r>
              <a:rPr lang="he-IL" altLang="en-US" sz="3600">
                <a:cs typeface="Arial" pitchFamily="34" charset="0"/>
              </a:rPr>
              <a:t>שימוש באלגוריתמי לימוד מכונה לזיהוי מצמוץ</a:t>
            </a:r>
          </a:p>
          <a:p>
            <a:pPr marL="455612" lvl="0" indent="-455612" algn="r" defTabSz="1217612" rtl="1" eaLnBrk="1" hangingPunct="1"/>
            <a:r>
              <a:rPr lang="he-IL" altLang="en-US" sz="3600">
                <a:cs typeface="Arial" pitchFamily="34" charset="0"/>
              </a:rPr>
              <a:t>שלב הלימוד יעשה מ </a:t>
            </a:r>
            <a:r>
              <a:rPr lang="en-US" altLang="en-US" sz="3600"/>
              <a:t>DATASET</a:t>
            </a:r>
            <a:r>
              <a:rPr lang="he-IL" altLang="en-US" sz="3600">
                <a:cs typeface="Arial" pitchFamily="34" charset="0"/>
              </a:rPr>
              <a:t> הקיימים ברשת</a:t>
            </a:r>
          </a:p>
          <a:p>
            <a:pPr marL="455612" lvl="0" indent="-455612" algn="r" defTabSz="1217612" rtl="1" eaLnBrk="1" hangingPunct="1"/>
            <a:endParaRPr lang="en-US" altLang="en-US"/>
          </a:p>
        </p:txBody>
      </p: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סיווג לזיהוי מצב העין (שלב 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sz="3200" dirty="0"/>
              <a:t>לאחר שבחרנו ארכיטקטורת המודל ניגש למלאכת האימון (בניית משקולות)</a:t>
            </a:r>
          </a:p>
          <a:p>
            <a:pPr algn="r" rtl="1"/>
            <a:r>
              <a:rPr lang="he-IL" sz="3200" dirty="0"/>
              <a:t>בגלל סיבוכיות חישובית של תהליך אימון, נדרשת עוצמות חישוביות לא מבוטלות ע"ם לבצע את התהליך בזמן סביר (תלוי ערך </a:t>
            </a:r>
            <a:r>
              <a:rPr lang="en-US" sz="3200" dirty="0"/>
              <a:t>Loss</a:t>
            </a:r>
            <a:r>
              <a:rPr lang="he-IL" sz="3200" dirty="0"/>
              <a:t> רצוי סופי)</a:t>
            </a:r>
          </a:p>
          <a:p>
            <a:pPr algn="r" rtl="1"/>
            <a:r>
              <a:rPr lang="he-IL" sz="3200" dirty="0"/>
              <a:t>ניתן לנסות ולבצע אימון על מחשב ביתי – זמן התכנסות משוער -כמה ימים – וייתכן שהתוצאה לא תהיה בעלת דיוק מספק</a:t>
            </a:r>
          </a:p>
          <a:p>
            <a:pPr algn="r" rtl="1"/>
            <a:r>
              <a:rPr lang="he-IL" altLang="en-US" sz="3200" dirty="0"/>
              <a:t>על כן יש להעדיף פתרונות ענן</a:t>
            </a:r>
          </a:p>
          <a:p>
            <a:pPr marL="0" indent="0" algn="r" rtl="1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42026412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סיווג לזיהוי מצב העין (שלב 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sz="2800" dirty="0"/>
              <a:t>נבחרו מספר פלטפורמות ענן שמאפשרות שימוש חופשי:</a:t>
            </a:r>
          </a:p>
          <a:p>
            <a:pPr lvl="1" algn="r" rtl="1"/>
            <a:r>
              <a:rPr lang="" sz="2800" dirty="0"/>
              <a:t>Google Collab</a:t>
            </a:r>
          </a:p>
          <a:p>
            <a:pPr lvl="2" algn="r" rtl="1"/>
            <a:r>
              <a:rPr lang="en-US" sz="2400" dirty="0">
                <a:hlinkClick r:id="rId2"/>
              </a:rPr>
              <a:t>https://colab.research.google.com/</a:t>
            </a:r>
            <a:endParaRPr lang="he-IL" sz="2400" dirty="0"/>
          </a:p>
          <a:p>
            <a:pPr lvl="2" algn="r" rtl="1"/>
            <a:r>
              <a:rPr lang="he-IL" sz="2400" dirty="0"/>
              <a:t>שימוש רצוף של 8 שעות חינם</a:t>
            </a:r>
            <a:endParaRPr lang="" sz="2400" dirty="0"/>
          </a:p>
          <a:p>
            <a:pPr lvl="1" algn="r" rtl="1"/>
            <a:r>
              <a:rPr lang="" sz="2800" dirty="0"/>
              <a:t>Amazon Web Services</a:t>
            </a:r>
            <a:endParaRPr lang="he-IL" sz="2800" dirty="0"/>
          </a:p>
          <a:p>
            <a:pPr lvl="2" algn="r" rtl="1"/>
            <a:r>
              <a:rPr lang="en-US" sz="2400" dirty="0">
                <a:hlinkClick r:id="rId3"/>
              </a:rPr>
              <a:t>https://aws.amazon.com/free/</a:t>
            </a:r>
            <a:endParaRPr lang="en-US" sz="2400" dirty="0"/>
          </a:p>
          <a:p>
            <a:pPr lvl="1" algn="r" rtl="1"/>
            <a:r>
              <a:rPr lang="" sz="2800" dirty="0"/>
              <a:t>Microsoft Azure</a:t>
            </a:r>
          </a:p>
          <a:p>
            <a:pPr lvl="2" algn="r" rtl="1"/>
            <a:r>
              <a:rPr lang="en-US" sz="2400" dirty="0">
                <a:hlinkClick r:id="rId4"/>
              </a:rPr>
              <a:t>https://azure.microsoft.com/en-us/free/</a:t>
            </a:r>
            <a:r>
              <a:rPr lang="" sz="2400" dirty="0"/>
              <a:t>	</a:t>
            </a:r>
          </a:p>
          <a:p>
            <a:pPr lvl="2" algn="r" rtl="1"/>
            <a:r>
              <a:rPr lang="he-IL" sz="2400" dirty="0"/>
              <a:t>חינם ל 30 יום</a:t>
            </a:r>
          </a:p>
          <a:p>
            <a:pPr marL="0" indent="0" algn="r" rtl="1">
              <a:buNone/>
            </a:pP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1579905477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רשת סיווג לזיהוי מצב העין (שלב 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sz="2800" dirty="0"/>
              <a:t>משיקולי פשטות, נבחרה פלטפורמת </a:t>
            </a:r>
            <a:r>
              <a:rPr lang="en-US" sz="2800" dirty="0"/>
              <a:t>Google Collab</a:t>
            </a:r>
            <a:r>
              <a:rPr lang="he-IL" sz="2800" dirty="0"/>
              <a:t> בשילוב עם כבודה על מחשב מקומי, בה יבוצע תהליך האימון </a:t>
            </a:r>
            <a:r>
              <a:rPr lang="he-IL" sz="2800" dirty="0" err="1"/>
              <a:t>והולידציה</a:t>
            </a:r>
            <a:endParaRPr lang="he-IL" sz="2800" dirty="0"/>
          </a:p>
          <a:p>
            <a:pPr algn="r" rtl="1"/>
            <a:r>
              <a:rPr lang="he-IL" sz="2800" dirty="0"/>
              <a:t>כלים זמינים:</a:t>
            </a:r>
          </a:p>
          <a:p>
            <a:pPr lvl="1" algn="r" rtl="1"/>
            <a:r>
              <a:rPr lang="he-IL" sz="2367" dirty="0"/>
              <a:t>פריימוורק רשתות עמוקות: </a:t>
            </a:r>
            <a:r>
              <a:rPr lang="en-US" sz="2367" dirty="0"/>
              <a:t>TensorFlow, </a:t>
            </a:r>
            <a:r>
              <a:rPr lang="en-US" sz="2367" dirty="0" err="1"/>
              <a:t>Keras</a:t>
            </a:r>
            <a:r>
              <a:rPr lang="en-US" sz="2367" dirty="0"/>
              <a:t>, </a:t>
            </a:r>
            <a:r>
              <a:rPr lang="en-US" sz="2367" dirty="0" err="1"/>
              <a:t>Pytorch</a:t>
            </a:r>
            <a:endParaRPr lang="he-IL" sz="2367" dirty="0"/>
          </a:p>
          <a:p>
            <a:pPr lvl="1" algn="r" rtl="1"/>
            <a:r>
              <a:rPr lang="he-IL" sz="2367" dirty="0"/>
              <a:t>חיבור ל </a:t>
            </a:r>
            <a:r>
              <a:rPr lang="en-US" sz="2367" dirty="0" err="1"/>
              <a:t>GoogleDrive</a:t>
            </a:r>
            <a:endParaRPr lang="he-IL" sz="2367" dirty="0"/>
          </a:p>
          <a:p>
            <a:pPr lvl="1" algn="r" rtl="1"/>
            <a:r>
              <a:rPr lang="he-IL" sz="2367" dirty="0"/>
              <a:t>חיבור ל"מחברות" קוד של פיתון</a:t>
            </a:r>
          </a:p>
          <a:p>
            <a:pPr lvl="1" algn="r" rtl="1"/>
            <a:r>
              <a:rPr lang="he-IL" sz="2367" dirty="0"/>
              <a:t>שלל דוגמאות</a:t>
            </a:r>
          </a:p>
          <a:p>
            <a:pPr marL="0" indent="0" algn="r" rtl="1">
              <a:buNone/>
            </a:pP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1516517734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8DAC9-9142-4F4D-854B-1C7C1A67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בניית הרשת (1)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46D26-F353-4358-9A0E-AA18854D5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פלטפורמת הרשתות </a:t>
            </a:r>
            <a:r>
              <a:rPr lang="en-GB" dirty="0" err="1"/>
              <a:t>PyTorch</a:t>
            </a:r>
            <a:endParaRPr lang="he-IL" dirty="0"/>
          </a:p>
          <a:p>
            <a:pPr algn="r" rtl="1"/>
            <a:r>
              <a:rPr lang="he-IL" dirty="0"/>
              <a:t>נשתמש בחבילת עזר </a:t>
            </a:r>
            <a:r>
              <a:rPr lang="en-GB" dirty="0" err="1"/>
              <a:t>Torchlayers</a:t>
            </a:r>
            <a:r>
              <a:rPr lang="he-IL" dirty="0"/>
              <a:t> שמאפשרת הגדרת שכבות קלה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05853223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8DAC9-9142-4F4D-854B-1C7C1A67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בניית הרשת (2)</a:t>
            </a:r>
            <a:endParaRPr lang="LID4096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6CAEF5F-0665-44AB-B328-4F2827511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407" y="2173427"/>
            <a:ext cx="6768689" cy="44627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torchlayers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torch.nn and torchlayers can be mixed easily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model = torch.nn.Sequential(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tl.Conv(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tl.pooling.MaxPool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       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specify ONLY out_channels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torch.nn.ReLU()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          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use torch.nn wherever you wish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tl.Conv(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tl.pooling.MaxPool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tl.ReLU()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tl.Conv(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tl.Conv(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tl.pooling.MaxPool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torch.nn.Softmax()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tl.GlobalMaxPool()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           </a:t>
            </a:r>
            <a:b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tl.Linear(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            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Output for </a:t>
            </a:r>
            <a:r>
              <a:rPr kumimoji="0" lang="he-IL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2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classes</a:t>
            </a:r>
            <a:br>
              <a:rPr kumimoji="0" lang="LID4096" altLang="LID4096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LID4096" altLang="LID4096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A452C4F-9A3B-455B-AC0B-C74E0FA14825}"/>
              </a:ext>
            </a:extLst>
          </p:cNvPr>
          <p:cNvSpPr/>
          <p:nvPr/>
        </p:nvSpPr>
        <p:spPr>
          <a:xfrm>
            <a:off x="7968207" y="2181771"/>
            <a:ext cx="1943285" cy="864096"/>
          </a:xfrm>
          <a:prstGeom prst="wedgeRoundRectCallout">
            <a:avLst>
              <a:gd name="adj1" fmla="val -369776"/>
              <a:gd name="adj2" fmla="val 88628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הוספת שכבות של הרשת</a:t>
            </a:r>
            <a:endParaRPr lang="LID4096" sz="16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DFDCA7CF-A48C-4454-9AC2-D00C40104FF7}"/>
              </a:ext>
            </a:extLst>
          </p:cNvPr>
          <p:cNvSpPr/>
          <p:nvPr/>
        </p:nvSpPr>
        <p:spPr>
          <a:xfrm>
            <a:off x="7969138" y="3212976"/>
            <a:ext cx="1943285" cy="1872208"/>
          </a:xfrm>
          <a:prstGeom prst="wedgeRoundRectCallout">
            <a:avLst>
              <a:gd name="adj1" fmla="val -369221"/>
              <a:gd name="adj2" fmla="val 10833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גודל </a:t>
            </a:r>
            <a:r>
              <a:rPr lang="he-IL" sz="1600" dirty="0" err="1"/>
              <a:t>הקונבולוציה</a:t>
            </a:r>
            <a:r>
              <a:rPr lang="he-IL" sz="1600" dirty="0"/>
              <a:t> מוסק לבד מהעומק, מבנה הרשת וכמות </a:t>
            </a:r>
            <a:r>
              <a:rPr lang="he-IL" sz="1600" dirty="0" err="1"/>
              <a:t>הקלאסים</a:t>
            </a:r>
            <a:r>
              <a:rPr lang="he-IL" sz="1600" dirty="0"/>
              <a:t> הסופית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3931208186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8DAC9-9142-4F4D-854B-1C7C1A67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קוד אימון (1)</a:t>
            </a:r>
            <a:endParaRPr lang="LID4096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C7E0AC9-8DB3-4B77-8B75-37C173D88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336" y="1752852"/>
            <a:ext cx="7632848" cy="467820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main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variables  -------------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batch_size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64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lr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0.001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epochs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------------------------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factory = DataSetFactory()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training_loader = DataLoader(factory.training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batch_size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=batch_size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shuffle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num_workers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validation_loader = DataLoader(factory.validation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batch_size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=batch_size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shuffle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num_workers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network = model.Model(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num_classes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).to(device)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torch.cuda.is_available():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summary(network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shape[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shape[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optimizer = torch.optim.Adam(network.parameters()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lr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=lr)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criterion = nn.CrossEntropyLoss()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min_validation_loss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10000</a:t>
            </a:r>
            <a:br>
              <a:rPr kumimoji="0" lang="LID4096" altLang="LID4096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endParaRPr kumimoji="0" lang="LID4096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CDD432B2-8255-413D-B60A-A78D28730EEE}"/>
              </a:ext>
            </a:extLst>
          </p:cNvPr>
          <p:cNvSpPr/>
          <p:nvPr/>
        </p:nvSpPr>
        <p:spPr>
          <a:xfrm>
            <a:off x="8688288" y="1771215"/>
            <a:ext cx="1943285" cy="1872208"/>
          </a:xfrm>
          <a:prstGeom prst="wedgeRoundRectCallout">
            <a:avLst>
              <a:gd name="adj1" fmla="val -397215"/>
              <a:gd name="adj2" fmla="val -11424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הגדרת מבנה וכמות </a:t>
            </a:r>
            <a:r>
              <a:rPr lang="he-IL" sz="1600" dirty="0" err="1"/>
              <a:t>איטרציות</a:t>
            </a:r>
            <a:r>
              <a:rPr lang="he-IL" sz="1600" dirty="0"/>
              <a:t> של תהליך האימון</a:t>
            </a:r>
            <a:endParaRPr lang="LID4096" sz="16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D9DED1FE-EFDE-4E42-B9EB-881FDC884DEA}"/>
              </a:ext>
            </a:extLst>
          </p:cNvPr>
          <p:cNvSpPr/>
          <p:nvPr/>
        </p:nvSpPr>
        <p:spPr>
          <a:xfrm>
            <a:off x="8688288" y="3717032"/>
            <a:ext cx="1943285" cy="1224136"/>
          </a:xfrm>
          <a:prstGeom prst="wedgeRoundRectCallout">
            <a:avLst>
              <a:gd name="adj1" fmla="val -149435"/>
              <a:gd name="adj2" fmla="val -15133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הגדרת בסיס נתונים לאימון וולידציה,</a:t>
            </a:r>
          </a:p>
          <a:p>
            <a:pPr algn="ctr"/>
            <a:r>
              <a:rPr lang="he-IL" sz="1600" dirty="0"/>
              <a:t>הגדרת רשת</a:t>
            </a:r>
            <a:br>
              <a:rPr lang="en-US" sz="1600" dirty="0"/>
            </a:br>
            <a:endParaRPr lang="LID4096" sz="16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C8E9C99F-FF3E-470D-AE90-967DD3F5C5BF}"/>
              </a:ext>
            </a:extLst>
          </p:cNvPr>
          <p:cNvSpPr/>
          <p:nvPr/>
        </p:nvSpPr>
        <p:spPr>
          <a:xfrm>
            <a:off x="8712148" y="5036704"/>
            <a:ext cx="1943285" cy="1224136"/>
          </a:xfrm>
          <a:prstGeom prst="wedgeRoundRectCallout">
            <a:avLst>
              <a:gd name="adj1" fmla="val -195298"/>
              <a:gd name="adj2" fmla="val -12296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הגדרת </a:t>
            </a:r>
            <a:r>
              <a:rPr lang="he-IL" sz="1600" dirty="0" err="1"/>
              <a:t>אופטימייזר</a:t>
            </a:r>
            <a:br>
              <a:rPr lang="en-US" sz="1600" dirty="0"/>
            </a:br>
            <a:r>
              <a:rPr lang="he-IL" sz="1600" dirty="0"/>
              <a:t>קריטריון התכנסות</a:t>
            </a:r>
            <a:br>
              <a:rPr lang="en-US" sz="1600" dirty="0"/>
            </a:b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383053058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8F034-BAA4-45C3-9DE3-9F0DD3C87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קוד אימון (2)</a:t>
            </a:r>
            <a:endParaRPr lang="LID4096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0B7B716-6732-4031-9ABA-2D8B399A4E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187" y="1671992"/>
            <a:ext cx="6312024" cy="504753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epoch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range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(epochs):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network.train()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total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correct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total_train_loss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(x_train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y_train)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enumerate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(training_loader):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optimizer.zero_grad()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x_train = x_train.to(device)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y_train = y_train.to(device)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y_predicted = network(x_train)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loss = criterion(y_predicted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y_train)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loss.backward()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optimizer.step()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_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predicted = torch.max(y_predicted.data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total_train_loss += loss.data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total += y_train.size(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correct += predicted.eq(y_train.data).sum()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accuracy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100.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float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(correct) / total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'Epoch [%d/%d] Training Loss: %.4f, Accuracy: %.4f'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% (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epoch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epochs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total_train_loss / (i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accuracy))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he-IL" altLang="LID4096" sz="14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network.eval()</a:t>
            </a:r>
            <a:endParaRPr kumimoji="0" lang="LID4096" altLang="LID4096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7231E739-C225-47F2-8020-B44480936C0C}"/>
              </a:ext>
            </a:extLst>
          </p:cNvPr>
          <p:cNvSpPr/>
          <p:nvPr/>
        </p:nvSpPr>
        <p:spPr>
          <a:xfrm>
            <a:off x="7752184" y="2178264"/>
            <a:ext cx="1943285" cy="1224136"/>
          </a:xfrm>
          <a:prstGeom prst="wedgeRoundRectCallout">
            <a:avLst>
              <a:gd name="adj1" fmla="val -238779"/>
              <a:gd name="adj2" fmla="val 70911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תהליך האימון</a:t>
            </a:r>
            <a:br>
              <a:rPr lang="en-US" sz="1600" dirty="0"/>
            </a:br>
            <a:endParaRPr lang="LID4096" sz="16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C1B2333C-2603-497C-BE54-65B35E014727}"/>
              </a:ext>
            </a:extLst>
          </p:cNvPr>
          <p:cNvSpPr/>
          <p:nvPr/>
        </p:nvSpPr>
        <p:spPr>
          <a:xfrm>
            <a:off x="7778714" y="3583692"/>
            <a:ext cx="1943285" cy="1224136"/>
          </a:xfrm>
          <a:prstGeom prst="wedgeRoundRectCallout">
            <a:avLst>
              <a:gd name="adj1" fmla="val -267369"/>
              <a:gd name="adj2" fmla="val 121970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חישוב דיוק חיזוי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3265765658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8F034-BAA4-45C3-9DE3-9F0DD3C87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אימון (3)</a:t>
            </a:r>
            <a:endParaRPr lang="LID4096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4480703-DF97-4E55-AF6D-2AEA5AC90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336" y="1675546"/>
            <a:ext cx="5807968" cy="504753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torch.no_grad():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total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correct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total_validation_loss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(x_val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y_val)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enumerate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(validation_loader):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x_val = x_val.to(device)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y_val = y_val.to(device)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y_val_predicted = network(x_val)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val_loss = criterion(y_val_predicted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y_val)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_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predicted = torch.max(y_val_predicted.data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total_validation_loss += val_loss.data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total += y_val.size(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correct += predicted.eq(y_val.data).sum()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accuracy 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100.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float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(correct) / total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total_validation_loss &lt;= min_validation_loss: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epoch &gt;=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'saving new model'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state = {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'net'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network.state_dict()}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torch.save(state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'../trained/model_%d_%d_%.4f.t7'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% (epoch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accuracy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total_validation_loss / (j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)))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min_validation_loss = total_validation_loss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'Epoch [%d/%d] validation Loss: %.4f, Accuracy: %.4f'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% (</a:t>
            </a:r>
            <a:b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epoch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epochs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total_validation_loss / (j +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LID4096" altLang="LID4096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accuracy))</a:t>
            </a:r>
            <a:endParaRPr kumimoji="0" lang="LID4096" altLang="LID4096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E4D1202E-321C-4BED-B9F4-A1323C66888D}"/>
              </a:ext>
            </a:extLst>
          </p:cNvPr>
          <p:cNvSpPr/>
          <p:nvPr/>
        </p:nvSpPr>
        <p:spPr>
          <a:xfrm>
            <a:off x="8112224" y="2060848"/>
            <a:ext cx="1943285" cy="1224136"/>
          </a:xfrm>
          <a:prstGeom prst="wedgeRoundRectCallout">
            <a:avLst>
              <a:gd name="adj1" fmla="val -260817"/>
              <a:gd name="adj2" fmla="val 42544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ולידציה</a:t>
            </a:r>
            <a:endParaRPr lang="LID4096" sz="16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89980CD4-3FAA-4506-A43F-61E42D2A3C71}"/>
              </a:ext>
            </a:extLst>
          </p:cNvPr>
          <p:cNvSpPr/>
          <p:nvPr/>
        </p:nvSpPr>
        <p:spPr>
          <a:xfrm>
            <a:off x="8112224" y="3570791"/>
            <a:ext cx="1943285" cy="1224136"/>
          </a:xfrm>
          <a:prstGeom prst="wedgeRoundRectCallout">
            <a:avLst>
              <a:gd name="adj1" fmla="val -260817"/>
              <a:gd name="adj2" fmla="val 42544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חישוב דיוק ולידציה</a:t>
            </a:r>
            <a:endParaRPr lang="LID4096" sz="16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31405D7-52A4-4D24-B34C-E60AF3D8C654}"/>
              </a:ext>
            </a:extLst>
          </p:cNvPr>
          <p:cNvSpPr/>
          <p:nvPr/>
        </p:nvSpPr>
        <p:spPr>
          <a:xfrm>
            <a:off x="8112224" y="5080734"/>
            <a:ext cx="1943285" cy="1224136"/>
          </a:xfrm>
          <a:prstGeom prst="wedgeRoundRectCallout">
            <a:avLst>
              <a:gd name="adj1" fmla="val -207211"/>
              <a:gd name="adj2" fmla="val 65237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600" dirty="0"/>
              <a:t>שמירת מודל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261236328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598488" y="2003425"/>
            <a:ext cx="10995025" cy="44799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5613" marR="0" lvl="0" indent="-4556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315" name="Date Placeholder 2"/>
          <p:cNvSpPr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™</a:t>
            </a:r>
          </a:p>
        </p:txBody>
      </p:sp>
      <p:sp>
        <p:nvSpPr>
          <p:cNvPr id="13316" name="Footer Placeholder 3"/>
          <p:cNvSpPr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itchFamily="18" charset="0"/>
                <a:ea typeface="Times New Roman" pitchFamily="18" charset="0"/>
              </a:rPr>
              <a:t>Data Mining and Knowledge Discovery from Data</a:t>
            </a:r>
          </a:p>
        </p:txBody>
      </p:sp>
      <p:sp>
        <p:nvSpPr>
          <p:cNvPr id="13317" name="Slide Number Placeholder 4"/>
          <p:cNvSpPr>
            <a:spLocks noGrp="1"/>
          </p:cNvSpPr>
          <p:nvPr>
            <p:ph type="sldNum" idx="12"/>
          </p:nvPr>
        </p:nvSpPr>
        <p:spPr>
          <a:xfrm>
            <a:off x="8216900" y="6248400"/>
            <a:ext cx="533400" cy="609600"/>
          </a:xfrm>
          <a:prstGeom prst="rect">
            <a:avLst/>
          </a:prstGeom>
          <a:blipFill rotWithShape="0">
            <a:blip r:embed="rId2"/>
            <a:tile tx="0" ty="0" sx="100000" sy="100000" flip="none" algn="tl"/>
          </a:blipFill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455613" indent="-4556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4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013" indent="-3794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37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24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0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613" indent="-303213" algn="l" defTabSz="1217613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2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altLang="en-US"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 defTabSz="914400" eaLnBrk="1" hangingPunct="1">
              <a:spcBef>
                <a:spcPct val="0"/>
              </a:spcBef>
              <a:buFontTx/>
              <a:buNone/>
            </a:pPr>
            <a:fld id="{D3F3FDA5-CD9C-4303-8CD4-99AE406ED18E}" type="slidenum">
              <a:rPr lang="he-IL" altLang="en-US" sz="1400">
                <a:solidFill>
                  <a:schemeClr val="bg1"/>
                </a:solidFill>
                <a:latin typeface="Times New Roman" pitchFamily="18" charset="0"/>
                <a:ea typeface="Times New Roman" pitchFamily="18" charset="0"/>
              </a:rPr>
              <a:t>6</a:t>
            </a:fld>
            <a:endParaRPr lang="en-US" altLang="en-US" sz="1400">
              <a:solidFill>
                <a:schemeClr val="bg1"/>
              </a:solidFill>
              <a:latin typeface="Times New Roman" pitchFamily="18" charset="0"/>
              <a:ea typeface="Times New Roman" pitchFamily="18" charset="0"/>
            </a:endParaRPr>
          </a:p>
        </p:txBody>
      </p:sp>
      <p:sp>
        <p:nvSpPr>
          <p:cNvPr id="13318" name="Rectangle 4" descr="Large confetti"/>
          <p:cNvSpPr txBox="1">
            <a:spLocks noChangeArrowheads="1"/>
          </p:cNvSpPr>
          <p:nvPr/>
        </p:nvSpPr>
        <p:spPr bwMode="auto">
          <a:xfrm>
            <a:off x="1093788" y="284163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r" defTabSz="1217613" rtl="0" eaLnBrk="0" fontAlgn="base" hangingPunct="0">
              <a:spcBef>
                <a:spcPct val="0"/>
              </a:spcBef>
              <a:spcAft>
                <a:spcPct val="0"/>
              </a:spcAft>
              <a:defRPr sz="4800" kern="12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2pPr>
            <a:lvl3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3pPr>
            <a:lvl4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4pPr>
            <a:lvl5pPr algn="ctr" defTabSz="1217613" rtl="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1217613" rtl="0" fontAlgn="base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r" defTabSz="12176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34" charset="0"/>
                <a:ea typeface="+mj-ea"/>
                <a:cs typeface="+mj-cs"/>
              </a:rPr>
              <a:t>KDD – Data selection</a:t>
            </a:r>
          </a:p>
        </p:txBody>
      </p:sp>
      <p:pic>
        <p:nvPicPr>
          <p:cNvPr id="13319" name="Picture 10" descr="Figure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" y="1687513"/>
            <a:ext cx="8274050" cy="4778375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13320" name="Oval 1"/>
          <p:cNvSpPr/>
          <p:nvPr/>
        </p:nvSpPr>
        <p:spPr>
          <a:xfrm>
            <a:off x="1250950" y="4381500"/>
            <a:ext cx="2211388" cy="12874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1006475" y="374650"/>
            <a:ext cx="10993438" cy="101758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12176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בסיס הנתונים - תמונות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>
          <a:xfrm>
            <a:off x="598488" y="1857375"/>
            <a:ext cx="10995025" cy="46259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5613" marR="0" lvl="0" indent="-4556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he-IL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בסיס נתונים </a:t>
            </a:r>
            <a:r>
              <a:rPr kumimoji="0" lang="en-US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MRL Eye Dataset</a:t>
            </a:r>
            <a:endParaRPr kumimoji="0" lang="he-IL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5613" marR="0" lvl="0" indent="-4556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he-IL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מכיל כ85000 תמונות של עיניים בפורמט </a:t>
            </a:r>
            <a:r>
              <a:rPr kumimoji="0" lang="en-US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PNG</a:t>
            </a:r>
            <a:endParaRPr kumimoji="0" lang="he-IL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5613" marR="0" lvl="0" indent="-4556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he-IL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37 אנשים</a:t>
            </a:r>
          </a:p>
          <a:p>
            <a:pPr marL="989013" marR="0" lvl="1" indent="-3794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he-IL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43000 צילומי עיניים</a:t>
            </a:r>
            <a:b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he-IL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פתוחות</a:t>
            </a:r>
          </a:p>
          <a:p>
            <a:pPr marL="989013" marR="0" lvl="1" indent="-3794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he-IL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42000 צילומי עיניים</a:t>
            </a:r>
            <a:b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he-IL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סגורות</a:t>
            </a:r>
          </a:p>
          <a:p>
            <a:pPr marL="455613" marR="0" lvl="0" indent="-4556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he-IL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5613" marR="0" lvl="0" indent="-455613" algn="r" defTabSz="1217613" rtl="1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4340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38" y="3741738"/>
            <a:ext cx="5886450" cy="2609850"/>
          </a:xfrm>
          <a:prstGeom prst="rect">
            <a:avLst/>
          </a:prstGeom>
          <a:noFill/>
          <a:ln>
            <a:noFill/>
            <a:miter lim="800000"/>
          </a:ln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1006475" y="374650"/>
            <a:ext cx="10993438" cy="101758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12176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בסיס הנתונים - תיוג עבור כל תמונה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598488" y="2003425"/>
            <a:ext cx="10995025" cy="44799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subject ID: number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image number: number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Gender: Nominal 0 – male 1 – female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glasses: Nominal 0 – no 1 – yes 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eye state: Nominal 0 – close 1 – open 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reflections: Nominal 0 – none 1 – low 2 – high 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1006475" y="374650"/>
            <a:ext cx="10993438" cy="101758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12176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he-IL" sz="4800" b="0" i="0" u="none" strike="noStrike" kern="1200" cap="none" spc="0" normalizeH="0" baseline="0" noProof="0">
                <a:ln>
                  <a:noFill/>
                </a:ln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 pitchFamily="18" charset="0"/>
                <a:ea typeface="+mj-ea" pitchFamily="18" charset="0"/>
                <a:cs typeface="+mj-cs" pitchFamily="18" charset="0"/>
              </a:rPr>
              <a:t>בסיס הנתונים - תיוג עבור כל תמונה</a:t>
            </a: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chemeClr val="accent5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598488" y="2003425"/>
            <a:ext cx="10995025" cy="44799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lighting conditions/image quality: 0 – bad 1 – good</a:t>
            </a:r>
          </a:p>
          <a:p>
            <a:pPr marL="989013" marR="0" lvl="1" indent="-3794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/>
            </a:pPr>
            <a:r>
              <a:rPr kumimoji="0" lang="en-US" sz="37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sensor type:</a:t>
            </a:r>
          </a:p>
          <a:p>
            <a:pPr marL="1522413" marR="0" lvl="2" indent="-3032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01 - RealSense SR300 640x480</a:t>
            </a:r>
          </a:p>
          <a:p>
            <a:pPr marL="1522413" marR="0" lvl="2" indent="-3032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02 - IDS Imaging, 1280x1024</a:t>
            </a:r>
          </a:p>
          <a:p>
            <a:pPr marL="1522413" marR="0" lvl="2" indent="-303213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03 - Aptina Imagin 752x480</a:t>
            </a:r>
          </a:p>
          <a:p>
            <a:pPr marL="0" marR="0" lvl="0" indent="0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US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example:</a:t>
            </a:r>
          </a:p>
          <a:p>
            <a:pPr marL="0" marR="0" lvl="0" indent="0" algn="l" defTabSz="1217613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US" sz="3733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 pitchFamily="34" charset="0"/>
                <a:ea typeface="+mn-ea"/>
                <a:cs typeface="+mn-cs"/>
              </a:rPr>
              <a:t>s001_00123_0_0_0_0_0_01.png</a:t>
            </a: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34209"/>
  <p:tag name="AS_OS" val="Microsoft Windows NT 6.2.9200.0"/>
  <p:tag name="AS_RELEASE_DATE" val="2020.02.14"/>
  <p:tag name="AS_TITLE" val="Aspose.Slides for .NET 2.0"/>
  <p:tag name="AS_VERSION" val="20.2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2390</Words>
  <Application>Microsoft Office PowerPoint</Application>
  <PresentationFormat>Widescreen</PresentationFormat>
  <Paragraphs>250</Paragraphs>
  <Slides>57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Calibri</vt:lpstr>
      <vt:lpstr>JetBrains Mono</vt:lpstr>
      <vt:lpstr>Times New Roman</vt:lpstr>
      <vt:lpstr>1_Office Theme</vt:lpstr>
      <vt:lpstr>זיהוי שינוי רצוני במתאר עין</vt:lpstr>
      <vt:lpstr>PowerPoint Presentation</vt:lpstr>
      <vt:lpstr>הבעיה</vt:lpstr>
      <vt:lpstr>הרעיון</vt:lpstr>
      <vt:lpstr>ישום</vt:lpstr>
      <vt:lpstr>PowerPoint Presentation</vt:lpstr>
      <vt:lpstr>בסיס הנתונים - תמונות</vt:lpstr>
      <vt:lpstr>בסיס הנתונים - תיוג עבור כל תמונה</vt:lpstr>
      <vt:lpstr>בסיס הנתונים - תיוג עבור כל תמונה</vt:lpstr>
      <vt:lpstr>PowerPoint Presentation</vt:lpstr>
      <vt:lpstr>טיוב נתונים</vt:lpstr>
      <vt:lpstr>בחירת מודל לאימון (שלב 5-7) </vt:lpstr>
      <vt:lpstr>PowerPoint Presentation</vt:lpstr>
      <vt:lpstr>רשתות קונבולוציה</vt:lpstr>
      <vt:lpstr>רשתות קונבולוציה</vt:lpstr>
      <vt:lpstr>צורה לייצוג מספרי</vt:lpstr>
      <vt:lpstr>הבדלה</vt:lpstr>
      <vt:lpstr>פילטר מסווג</vt:lpstr>
      <vt:lpstr>רובוסטיות</vt:lpstr>
      <vt:lpstr>איך מחשב מוצא את הפילטר?</vt:lpstr>
      <vt:lpstr>איך מחשב מוצא את הפילטר?</vt:lpstr>
      <vt:lpstr>שכבות</vt:lpstr>
      <vt:lpstr>הצגה מספרית</vt:lpstr>
      <vt:lpstr>פירוק (קונבולוציה)</vt:lpstr>
      <vt:lpstr>הפעלת הפילטר הראשון</vt:lpstr>
      <vt:lpstr>הפעלת הפילטר השני</vt:lpstr>
      <vt:lpstr>לשאר התמונות</vt:lpstr>
      <vt:lpstr>השכבות</vt:lpstr>
      <vt:lpstr>הצגה מטריציונית</vt:lpstr>
      <vt:lpstr>שוב פילטר</vt:lpstr>
      <vt:lpstr>בחירת הזוכה</vt:lpstr>
      <vt:lpstr>בחירת הזוכה</vt:lpstr>
      <vt:lpstr>סיכום</vt:lpstr>
      <vt:lpstr>איך ניראה התהליך המלא</vt:lpstr>
      <vt:lpstr>רשת מלאה</vt:lpstr>
      <vt:lpstr>העולם האמיתי</vt:lpstr>
      <vt:lpstr>העולם האמיתי</vt:lpstr>
      <vt:lpstr>העולם האמיתי</vt:lpstr>
      <vt:lpstr>קרדיט</vt:lpstr>
      <vt:lpstr>רשת סיווג לזיהוי מצב העין (שלב 8)</vt:lpstr>
      <vt:lpstr>רשת סיווג לזיהוי מצב העין (שלב 8)</vt:lpstr>
      <vt:lpstr>פונקציות אקטיבציה </vt:lpstr>
      <vt:lpstr>פונקציות אקטיבציה </vt:lpstr>
      <vt:lpstr>פונקציות אקטיבציה </vt:lpstr>
      <vt:lpstr>PowerPoint Presentation</vt:lpstr>
      <vt:lpstr>פונקציות אקטיבציה </vt:lpstr>
      <vt:lpstr>ה - RCNN</vt:lpstr>
      <vt:lpstr>ה - RCNN</vt:lpstr>
      <vt:lpstr>שיקולי בחירה של CNN</vt:lpstr>
      <vt:lpstr>רשת סיווג לזיהוי מצב העין (שלב 8)</vt:lpstr>
      <vt:lpstr>רשת סיווג לזיהוי מצב העין (שלב 8)</vt:lpstr>
      <vt:lpstr>רשת סיווג לזיהוי מצב העין (שלב 8)</vt:lpstr>
      <vt:lpstr>בניית הרשת (1)</vt:lpstr>
      <vt:lpstr>בניית הרשת (2)</vt:lpstr>
      <vt:lpstr>קוד אימון (1)</vt:lpstr>
      <vt:lpstr>קוד אימון (2)</vt:lpstr>
      <vt:lpstr>אימון (3)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זיהוי שינוי רצוני במתאר עין</dc:title>
  <dc:creator>Felix Krasnitsky</dc:creator>
  <cp:lastModifiedBy>Felix Kr</cp:lastModifiedBy>
  <cp:revision>25</cp:revision>
  <dcterms:created xsi:type="dcterms:W3CDTF">2020-11-01T16:48:39Z</dcterms:created>
  <dcterms:modified xsi:type="dcterms:W3CDTF">2021-01-05T11:07:26Z</dcterms:modified>
</cp:coreProperties>
</file>

<file path=docProps/thumbnail.jpeg>
</file>